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8" r:id="rId2"/>
    <p:sldId id="332" r:id="rId3"/>
    <p:sldId id="309" r:id="rId4"/>
    <p:sldId id="324" r:id="rId5"/>
    <p:sldId id="269" r:id="rId6"/>
    <p:sldId id="265" r:id="rId7"/>
    <p:sldId id="326" r:id="rId8"/>
    <p:sldId id="276" r:id="rId9"/>
    <p:sldId id="277" r:id="rId10"/>
    <p:sldId id="271" r:id="rId11"/>
    <p:sldId id="278" r:id="rId12"/>
    <p:sldId id="266" r:id="rId13"/>
    <p:sldId id="279" r:id="rId14"/>
    <p:sldId id="264" r:id="rId15"/>
    <p:sldId id="325" r:id="rId16"/>
    <p:sldId id="336" r:id="rId17"/>
    <p:sldId id="275" r:id="rId18"/>
    <p:sldId id="274" r:id="rId19"/>
    <p:sldId id="273" r:id="rId20"/>
    <p:sldId id="285" r:id="rId21"/>
    <p:sldId id="286" r:id="rId22"/>
    <p:sldId id="318" r:id="rId23"/>
    <p:sldId id="319" r:id="rId24"/>
    <p:sldId id="320" r:id="rId25"/>
    <p:sldId id="322" r:id="rId26"/>
    <p:sldId id="323" r:id="rId27"/>
    <p:sldId id="282" r:id="rId28"/>
    <p:sldId id="283" r:id="rId29"/>
    <p:sldId id="284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302" r:id="rId44"/>
    <p:sldId id="303" r:id="rId45"/>
    <p:sldId id="305" r:id="rId46"/>
    <p:sldId id="306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28" r:id="rId55"/>
    <p:sldId id="327" r:id="rId56"/>
    <p:sldId id="333" r:id="rId57"/>
    <p:sldId id="329" r:id="rId58"/>
    <p:sldId id="330" r:id="rId59"/>
    <p:sldId id="331" r:id="rId60"/>
    <p:sldId id="308" r:id="rId61"/>
    <p:sldId id="334" r:id="rId62"/>
    <p:sldId id="335" r:id="rId63"/>
    <p:sldId id="262" r:id="rId64"/>
  </p:sldIdLst>
  <p:sldSz cx="12190413" cy="6859588"/>
  <p:notesSz cx="6858000" cy="9144000"/>
  <p:defaultTextStyle>
    <a:defPPr>
      <a:defRPr lang="zh-TW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B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1" autoAdjust="0"/>
    <p:restoredTop sz="94677" autoAdjust="0"/>
  </p:normalViewPr>
  <p:slideViewPr>
    <p:cSldViewPr>
      <p:cViewPr varScale="1">
        <p:scale>
          <a:sx n="57" d="100"/>
          <a:sy n="57" d="100"/>
        </p:scale>
        <p:origin x="-459" y="-45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186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E8E0A-8972-4916-AA22-2C72B1F8EDE5}" type="doc">
      <dgm:prSet loTypeId="urn:microsoft.com/office/officeart/2005/8/layout/process1" loCatId="process" qsTypeId="urn:microsoft.com/office/officeart/2005/8/quickstyle/simple2" qsCatId="simple" csTypeId="urn:microsoft.com/office/officeart/2005/8/colors/accent0_2" csCatId="mainScheme" phldr="1"/>
      <dgm:spPr/>
    </dgm:pt>
    <dgm:pt modelId="{E0362C30-8001-4C6A-966B-FA35EBEA3753}">
      <dgm:prSet phldrT="[文字]"/>
      <dgm:spPr/>
      <dgm:t>
        <a:bodyPr/>
        <a:lstStyle/>
        <a:p>
          <a:r>
            <a:rPr lang="zh-TW" altLang="en-US" dirty="0" smtClean="0"/>
            <a:t>架設開發</a:t>
          </a:r>
          <a:endParaRPr lang="en-US" altLang="zh-TW" dirty="0" smtClean="0"/>
        </a:p>
        <a:p>
          <a:r>
            <a:rPr lang="zh-TW" altLang="en-US" dirty="0" smtClean="0"/>
            <a:t>環境</a:t>
          </a:r>
          <a:endParaRPr lang="zh-TW" altLang="en-US" dirty="0"/>
        </a:p>
      </dgm:t>
    </dgm:pt>
    <dgm:pt modelId="{6EA41DF8-FDCC-4F2B-8586-D7178EBDE98E}" type="parTrans" cxnId="{FE35745F-34E9-449A-AB8C-F2F0E629AB5F}">
      <dgm:prSet/>
      <dgm:spPr/>
      <dgm:t>
        <a:bodyPr/>
        <a:lstStyle/>
        <a:p>
          <a:endParaRPr lang="zh-TW" altLang="en-US"/>
        </a:p>
      </dgm:t>
    </dgm:pt>
    <dgm:pt modelId="{E62CF885-A46F-49F0-8CC8-00364ADBC28C}" type="sibTrans" cxnId="{FE35745F-34E9-449A-AB8C-F2F0E629AB5F}">
      <dgm:prSet/>
      <dgm:spPr/>
      <dgm:t>
        <a:bodyPr/>
        <a:lstStyle/>
        <a:p>
          <a:endParaRPr lang="zh-TW" altLang="en-US"/>
        </a:p>
      </dgm:t>
    </dgm:pt>
    <dgm:pt modelId="{FFA52A64-EDE9-4200-A89B-F11B008F8A07}">
      <dgm:prSet phldrT="[文字]"/>
      <dgm:spPr/>
      <dgm:t>
        <a:bodyPr/>
        <a:lstStyle/>
        <a:p>
          <a:r>
            <a:rPr lang="zh-TW" altLang="en-US" dirty="0" smtClean="0"/>
            <a:t>設定資料蒐集模式及程式修改</a:t>
          </a:r>
          <a:endParaRPr lang="zh-TW" altLang="en-US" dirty="0"/>
        </a:p>
      </dgm:t>
    </dgm:pt>
    <dgm:pt modelId="{9D362379-9F5F-42CE-A3D6-E3D6087B0C77}" type="par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8333F0AB-9681-4000-A639-955CD1476938}" type="sib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34833793-D16B-4C9A-90FC-B27A3EAE5A22}">
      <dgm:prSet/>
      <dgm:spPr/>
      <dgm:t>
        <a:bodyPr/>
        <a:lstStyle/>
        <a:p>
          <a:r>
            <a:rPr lang="zh-TW" altLang="en-US" dirty="0" smtClean="0"/>
            <a:t>下載</a:t>
          </a:r>
          <a:r>
            <a:rPr lang="en-US" altLang="zh-TW" dirty="0" smtClean="0"/>
            <a:t>CoreMaker-01</a:t>
          </a:r>
          <a:r>
            <a:rPr lang="zh-TW" altLang="en-US" dirty="0" smtClean="0"/>
            <a:t>開發包</a:t>
          </a:r>
          <a:endParaRPr lang="zh-TW" altLang="en-US" dirty="0"/>
        </a:p>
      </dgm:t>
    </dgm:pt>
    <dgm:pt modelId="{0CF0AEB8-AEDA-4619-8843-CA80222AF307}" type="parTrans" cxnId="{95EC904C-ED5B-4C7D-A3DE-5470D93B1C66}">
      <dgm:prSet/>
      <dgm:spPr/>
      <dgm:t>
        <a:bodyPr/>
        <a:lstStyle/>
        <a:p>
          <a:endParaRPr lang="zh-TW" altLang="en-US"/>
        </a:p>
      </dgm:t>
    </dgm:pt>
    <dgm:pt modelId="{3B114F87-AF75-41AA-82AB-606265CBA267}" type="sibTrans" cxnId="{95EC904C-ED5B-4C7D-A3DE-5470D93B1C66}">
      <dgm:prSet/>
      <dgm:spPr/>
      <dgm:t>
        <a:bodyPr/>
        <a:lstStyle/>
        <a:p>
          <a:endParaRPr lang="zh-TW" altLang="en-US"/>
        </a:p>
      </dgm:t>
    </dgm:pt>
    <dgm:pt modelId="{E9D17D82-0DB2-420B-A551-D63984BD1C57}">
      <dgm:prSet/>
      <dgm:spPr/>
      <dgm:t>
        <a:bodyPr/>
        <a:lstStyle/>
        <a:p>
          <a:r>
            <a:rPr lang="zh-TW" altLang="en-US" smtClean="0"/>
            <a:t>安裝</a:t>
          </a:r>
          <a:r>
            <a:rPr lang="en-US" altLang="zh-TW" smtClean="0"/>
            <a:t>SensiML Data Capture Lab</a:t>
          </a:r>
          <a:endParaRPr lang="zh-TW" altLang="en-US"/>
        </a:p>
      </dgm:t>
    </dgm:pt>
    <dgm:pt modelId="{58FDC9F4-1942-4D99-9207-E4C7E83BDCFE}" type="par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8B9A4D02-8BC5-4ED3-9124-DF62D6634325}" type="sib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7E300CB3-BA67-4B72-B651-4ABE7C85D232}">
      <dgm:prSet/>
      <dgm:spPr/>
      <dgm:t>
        <a:bodyPr/>
        <a:lstStyle/>
        <a:p>
          <a:r>
            <a:rPr lang="zh-TW" altLang="en-US" dirty="0" smtClean="0"/>
            <a:t>編譯和燒錄</a:t>
          </a:r>
          <a:endParaRPr lang="zh-TW" altLang="en-US" dirty="0"/>
        </a:p>
      </dgm:t>
    </dgm:pt>
    <dgm:pt modelId="{9E727137-4624-4D62-BF65-8595D365BD93}" type="parTrans" cxnId="{3E51D245-461F-4426-857D-4F24D6584FE4}">
      <dgm:prSet/>
      <dgm:spPr/>
      <dgm:t>
        <a:bodyPr/>
        <a:lstStyle/>
        <a:p>
          <a:endParaRPr lang="zh-TW" altLang="en-US"/>
        </a:p>
      </dgm:t>
    </dgm:pt>
    <dgm:pt modelId="{E77A7D1B-01C7-41A5-9230-8F2B38029801}" type="sibTrans" cxnId="{3E51D245-461F-4426-857D-4F24D6584FE4}">
      <dgm:prSet/>
      <dgm:spPr/>
      <dgm:t>
        <a:bodyPr/>
        <a:lstStyle/>
        <a:p>
          <a:endParaRPr lang="zh-TW" altLang="en-US"/>
        </a:p>
      </dgm:t>
    </dgm:pt>
    <dgm:pt modelId="{750A7B8B-AB65-49C4-A1C6-CE6DC204DD03}">
      <dgm:prSet/>
      <dgm:spPr/>
      <dgm:t>
        <a:bodyPr/>
        <a:lstStyle/>
        <a:p>
          <a:r>
            <a:rPr lang="zh-TW" altLang="en-US" smtClean="0"/>
            <a:t>聲音蒐集</a:t>
          </a:r>
          <a:endParaRPr lang="zh-TW" altLang="en-US" dirty="0" smtClean="0"/>
        </a:p>
      </dgm:t>
    </dgm:pt>
    <dgm:pt modelId="{9E376688-8382-497F-8B4B-7E860A6C61A8}" type="parTrans" cxnId="{E88D8C46-D79A-46F6-8F5D-88DC514D9B70}">
      <dgm:prSet/>
      <dgm:spPr/>
      <dgm:t>
        <a:bodyPr/>
        <a:lstStyle/>
        <a:p>
          <a:endParaRPr lang="zh-TW" altLang="en-US"/>
        </a:p>
      </dgm:t>
    </dgm:pt>
    <dgm:pt modelId="{800E2C2C-BC78-49FA-B937-DA69B497E598}" type="sibTrans" cxnId="{E88D8C46-D79A-46F6-8F5D-88DC514D9B70}">
      <dgm:prSet/>
      <dgm:spPr/>
      <dgm:t>
        <a:bodyPr/>
        <a:lstStyle/>
        <a:p>
          <a:endParaRPr lang="zh-TW" altLang="en-US"/>
        </a:p>
      </dgm:t>
    </dgm:pt>
    <dgm:pt modelId="{5BDA9544-D870-44D0-B1B0-52F1A2AE8E10}" type="pres">
      <dgm:prSet presAssocID="{1C4E8E0A-8972-4916-AA22-2C72B1F8EDE5}" presName="Name0" presStyleCnt="0">
        <dgm:presLayoutVars>
          <dgm:dir/>
          <dgm:resizeHandles val="exact"/>
        </dgm:presLayoutVars>
      </dgm:prSet>
      <dgm:spPr/>
    </dgm:pt>
    <dgm:pt modelId="{F3081FB8-98B7-4B20-BCA9-9C9262852A3D}" type="pres">
      <dgm:prSet presAssocID="{E0362C30-8001-4C6A-966B-FA35EBEA375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DDD23F-D8C4-461F-B0E4-5195E706047E}" type="pres">
      <dgm:prSet presAssocID="{E62CF885-A46F-49F0-8CC8-00364ADBC28C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33A4A5A9-4E4C-4AC9-B5FE-43D3ED28ED8E}" type="pres">
      <dgm:prSet presAssocID="{E62CF885-A46F-49F0-8CC8-00364ADBC28C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E3808AC9-9241-424F-93CB-4B8AC7F4C267}" type="pres">
      <dgm:prSet presAssocID="{34833793-D16B-4C9A-90FC-B27A3EAE5A2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9D452F-34DC-4AF5-988B-353C2C5CF0C6}" type="pres">
      <dgm:prSet presAssocID="{3B114F87-AF75-41AA-82AB-606265CBA267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4DFCEB1F-FE71-4FAF-A6B5-23E1B093489D}" type="pres">
      <dgm:prSet presAssocID="{3B114F87-AF75-41AA-82AB-606265CBA267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2C3A0F62-8CA4-4246-B798-AADFBBB0072C}" type="pres">
      <dgm:prSet presAssocID="{E9D17D82-0DB2-420B-A551-D63984BD1C5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FA8C7A-532B-409A-B373-54C98746B168}" type="pres">
      <dgm:prSet presAssocID="{8B9A4D02-8BC5-4ED3-9124-DF62D6634325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94149B9A-E19B-4DD5-8CE3-E84D3799A9B4}" type="pres">
      <dgm:prSet presAssocID="{8B9A4D02-8BC5-4ED3-9124-DF62D6634325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79721C68-F0A5-44BC-8BCF-4F1BB58EC7E5}" type="pres">
      <dgm:prSet presAssocID="{FFA52A64-EDE9-4200-A89B-F11B008F8A0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303F57E-8645-4C0C-95F9-EBF83354401B}" type="pres">
      <dgm:prSet presAssocID="{8333F0AB-9681-4000-A639-955CD1476938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0404B15C-F6AC-4B29-8A83-7BF003AB7369}" type="pres">
      <dgm:prSet presAssocID="{8333F0AB-9681-4000-A639-955CD1476938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63D7C841-6548-456F-AF81-AA674F70F785}" type="pres">
      <dgm:prSet presAssocID="{7E300CB3-BA67-4B72-B651-4ABE7C85D23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58BB5A5-2F2B-404E-A4E4-B38BEDA3F975}" type="pres">
      <dgm:prSet presAssocID="{E77A7D1B-01C7-41A5-9230-8F2B38029801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3F014675-E54C-4B5C-BEE7-0172D0694E6A}" type="pres">
      <dgm:prSet presAssocID="{E77A7D1B-01C7-41A5-9230-8F2B38029801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91ED895C-40DA-4E66-B03E-3CE416A559D8}" type="pres">
      <dgm:prSet presAssocID="{750A7B8B-AB65-49C4-A1C6-CE6DC204DD0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2DF58D7-C6E9-455F-85D1-D1DEF5B3F12F}" type="presOf" srcId="{7E300CB3-BA67-4B72-B651-4ABE7C85D232}" destId="{63D7C841-6548-456F-AF81-AA674F70F785}" srcOrd="0" destOrd="0" presId="urn:microsoft.com/office/officeart/2005/8/layout/process1"/>
    <dgm:cxn modelId="{FBACF44F-CC16-42F4-8EBF-51E7A8FCFA20}" type="presOf" srcId="{E9D17D82-0DB2-420B-A551-D63984BD1C57}" destId="{2C3A0F62-8CA4-4246-B798-AADFBBB0072C}" srcOrd="0" destOrd="0" presId="urn:microsoft.com/office/officeart/2005/8/layout/process1"/>
    <dgm:cxn modelId="{A97541CB-B191-4838-B346-87B2D40CFCEF}" type="presOf" srcId="{E0362C30-8001-4C6A-966B-FA35EBEA3753}" destId="{F3081FB8-98B7-4B20-BCA9-9C9262852A3D}" srcOrd="0" destOrd="0" presId="urn:microsoft.com/office/officeart/2005/8/layout/process1"/>
    <dgm:cxn modelId="{3E51D245-461F-4426-857D-4F24D6584FE4}" srcId="{1C4E8E0A-8972-4916-AA22-2C72B1F8EDE5}" destId="{7E300CB3-BA67-4B72-B651-4ABE7C85D232}" srcOrd="4" destOrd="0" parTransId="{9E727137-4624-4D62-BF65-8595D365BD93}" sibTransId="{E77A7D1B-01C7-41A5-9230-8F2B38029801}"/>
    <dgm:cxn modelId="{06507D9F-5962-4B35-9386-16B2F0A8D134}" type="presOf" srcId="{3B114F87-AF75-41AA-82AB-606265CBA267}" destId="{999D452F-34DC-4AF5-988B-353C2C5CF0C6}" srcOrd="0" destOrd="0" presId="urn:microsoft.com/office/officeart/2005/8/layout/process1"/>
    <dgm:cxn modelId="{E88D8C46-D79A-46F6-8F5D-88DC514D9B70}" srcId="{1C4E8E0A-8972-4916-AA22-2C72B1F8EDE5}" destId="{750A7B8B-AB65-49C4-A1C6-CE6DC204DD03}" srcOrd="5" destOrd="0" parTransId="{9E376688-8382-497F-8B4B-7E860A6C61A8}" sibTransId="{800E2C2C-BC78-49FA-B937-DA69B497E598}"/>
    <dgm:cxn modelId="{6EDED314-B3A3-4448-8E7E-6F31E448C3AD}" srcId="{1C4E8E0A-8972-4916-AA22-2C72B1F8EDE5}" destId="{E9D17D82-0DB2-420B-A551-D63984BD1C57}" srcOrd="2" destOrd="0" parTransId="{58FDC9F4-1942-4D99-9207-E4C7E83BDCFE}" sibTransId="{8B9A4D02-8BC5-4ED3-9124-DF62D6634325}"/>
    <dgm:cxn modelId="{FE35745F-34E9-449A-AB8C-F2F0E629AB5F}" srcId="{1C4E8E0A-8972-4916-AA22-2C72B1F8EDE5}" destId="{E0362C30-8001-4C6A-966B-FA35EBEA3753}" srcOrd="0" destOrd="0" parTransId="{6EA41DF8-FDCC-4F2B-8586-D7178EBDE98E}" sibTransId="{E62CF885-A46F-49F0-8CC8-00364ADBC28C}"/>
    <dgm:cxn modelId="{0EB35ACC-CFE1-4032-81EA-B754506E9D7A}" type="presOf" srcId="{3B114F87-AF75-41AA-82AB-606265CBA267}" destId="{4DFCEB1F-FE71-4FAF-A6B5-23E1B093489D}" srcOrd="1" destOrd="0" presId="urn:microsoft.com/office/officeart/2005/8/layout/process1"/>
    <dgm:cxn modelId="{B7346F6C-69C8-4CF8-830B-F0DB5DF4B62A}" type="presOf" srcId="{750A7B8B-AB65-49C4-A1C6-CE6DC204DD03}" destId="{91ED895C-40DA-4E66-B03E-3CE416A559D8}" srcOrd="0" destOrd="0" presId="urn:microsoft.com/office/officeart/2005/8/layout/process1"/>
    <dgm:cxn modelId="{65B5FBA3-27DA-4F94-8E87-16C263F2ACA6}" type="presOf" srcId="{8333F0AB-9681-4000-A639-955CD1476938}" destId="{0404B15C-F6AC-4B29-8A83-7BF003AB7369}" srcOrd="1" destOrd="0" presId="urn:microsoft.com/office/officeart/2005/8/layout/process1"/>
    <dgm:cxn modelId="{2B6C2063-85E0-422F-AB09-A230ADAE8949}" type="presOf" srcId="{E77A7D1B-01C7-41A5-9230-8F2B38029801}" destId="{558BB5A5-2F2B-404E-A4E4-B38BEDA3F975}" srcOrd="0" destOrd="0" presId="urn:microsoft.com/office/officeart/2005/8/layout/process1"/>
    <dgm:cxn modelId="{372E14B4-F09F-44A8-9B2E-D7A631678879}" type="presOf" srcId="{8B9A4D02-8BC5-4ED3-9124-DF62D6634325}" destId="{94149B9A-E19B-4DD5-8CE3-E84D3799A9B4}" srcOrd="1" destOrd="0" presId="urn:microsoft.com/office/officeart/2005/8/layout/process1"/>
    <dgm:cxn modelId="{CBA63B8C-42B9-4DE7-A186-3DC79DAA77F6}" srcId="{1C4E8E0A-8972-4916-AA22-2C72B1F8EDE5}" destId="{FFA52A64-EDE9-4200-A89B-F11B008F8A07}" srcOrd="3" destOrd="0" parTransId="{9D362379-9F5F-42CE-A3D6-E3D6087B0C77}" sibTransId="{8333F0AB-9681-4000-A639-955CD1476938}"/>
    <dgm:cxn modelId="{62ECA1D9-0384-4374-BF71-FB1E3D280DB4}" type="presOf" srcId="{34833793-D16B-4C9A-90FC-B27A3EAE5A22}" destId="{E3808AC9-9241-424F-93CB-4B8AC7F4C267}" srcOrd="0" destOrd="0" presId="urn:microsoft.com/office/officeart/2005/8/layout/process1"/>
    <dgm:cxn modelId="{D6DACE3C-5C5D-45E4-A087-30876CEFBD25}" type="presOf" srcId="{1C4E8E0A-8972-4916-AA22-2C72B1F8EDE5}" destId="{5BDA9544-D870-44D0-B1B0-52F1A2AE8E10}" srcOrd="0" destOrd="0" presId="urn:microsoft.com/office/officeart/2005/8/layout/process1"/>
    <dgm:cxn modelId="{D90375FC-EF14-4B60-ADA3-3A5DCD15D31F}" type="presOf" srcId="{8333F0AB-9681-4000-A639-955CD1476938}" destId="{3303F57E-8645-4C0C-95F9-EBF83354401B}" srcOrd="0" destOrd="0" presId="urn:microsoft.com/office/officeart/2005/8/layout/process1"/>
    <dgm:cxn modelId="{DB55BB98-C715-482F-9DE1-9281649970BE}" type="presOf" srcId="{8B9A4D02-8BC5-4ED3-9124-DF62D6634325}" destId="{68FA8C7A-532B-409A-B373-54C98746B168}" srcOrd="0" destOrd="0" presId="urn:microsoft.com/office/officeart/2005/8/layout/process1"/>
    <dgm:cxn modelId="{DE488236-DE4F-45E3-A96E-F223B7C1F1D2}" type="presOf" srcId="{E62CF885-A46F-49F0-8CC8-00364ADBC28C}" destId="{33A4A5A9-4E4C-4AC9-B5FE-43D3ED28ED8E}" srcOrd="1" destOrd="0" presId="urn:microsoft.com/office/officeart/2005/8/layout/process1"/>
    <dgm:cxn modelId="{0CC62A16-9A35-412C-834A-897DD4DAF755}" type="presOf" srcId="{E77A7D1B-01C7-41A5-9230-8F2B38029801}" destId="{3F014675-E54C-4B5C-BEE7-0172D0694E6A}" srcOrd="1" destOrd="0" presId="urn:microsoft.com/office/officeart/2005/8/layout/process1"/>
    <dgm:cxn modelId="{4D8E3399-2838-42C1-BABE-FA54A90D9D7C}" type="presOf" srcId="{E62CF885-A46F-49F0-8CC8-00364ADBC28C}" destId="{C4DDD23F-D8C4-461F-B0E4-5195E706047E}" srcOrd="0" destOrd="0" presId="urn:microsoft.com/office/officeart/2005/8/layout/process1"/>
    <dgm:cxn modelId="{95EC904C-ED5B-4C7D-A3DE-5470D93B1C66}" srcId="{1C4E8E0A-8972-4916-AA22-2C72B1F8EDE5}" destId="{34833793-D16B-4C9A-90FC-B27A3EAE5A22}" srcOrd="1" destOrd="0" parTransId="{0CF0AEB8-AEDA-4619-8843-CA80222AF307}" sibTransId="{3B114F87-AF75-41AA-82AB-606265CBA267}"/>
    <dgm:cxn modelId="{4693BFCE-FC94-4567-BC83-C4B0663A50EF}" type="presOf" srcId="{FFA52A64-EDE9-4200-A89B-F11B008F8A07}" destId="{79721C68-F0A5-44BC-8BCF-4F1BB58EC7E5}" srcOrd="0" destOrd="0" presId="urn:microsoft.com/office/officeart/2005/8/layout/process1"/>
    <dgm:cxn modelId="{64ADBD6F-ABFC-450D-B4C4-DB36B6A66FAD}" type="presParOf" srcId="{5BDA9544-D870-44D0-B1B0-52F1A2AE8E10}" destId="{F3081FB8-98B7-4B20-BCA9-9C9262852A3D}" srcOrd="0" destOrd="0" presId="urn:microsoft.com/office/officeart/2005/8/layout/process1"/>
    <dgm:cxn modelId="{F0115383-9419-4DD1-9774-BB3960016106}" type="presParOf" srcId="{5BDA9544-D870-44D0-B1B0-52F1A2AE8E10}" destId="{C4DDD23F-D8C4-461F-B0E4-5195E706047E}" srcOrd="1" destOrd="0" presId="urn:microsoft.com/office/officeart/2005/8/layout/process1"/>
    <dgm:cxn modelId="{5B3D4052-CE07-4C73-B51C-1F86D1594F78}" type="presParOf" srcId="{C4DDD23F-D8C4-461F-B0E4-5195E706047E}" destId="{33A4A5A9-4E4C-4AC9-B5FE-43D3ED28ED8E}" srcOrd="0" destOrd="0" presId="urn:microsoft.com/office/officeart/2005/8/layout/process1"/>
    <dgm:cxn modelId="{1B762B89-6460-4788-9BA6-7FE9FCB825A9}" type="presParOf" srcId="{5BDA9544-D870-44D0-B1B0-52F1A2AE8E10}" destId="{E3808AC9-9241-424F-93CB-4B8AC7F4C267}" srcOrd="2" destOrd="0" presId="urn:microsoft.com/office/officeart/2005/8/layout/process1"/>
    <dgm:cxn modelId="{253BE85A-3EEB-4689-845F-EB50A1C3A120}" type="presParOf" srcId="{5BDA9544-D870-44D0-B1B0-52F1A2AE8E10}" destId="{999D452F-34DC-4AF5-988B-353C2C5CF0C6}" srcOrd="3" destOrd="0" presId="urn:microsoft.com/office/officeart/2005/8/layout/process1"/>
    <dgm:cxn modelId="{389EA64F-92F6-460D-A824-CCE128391F1F}" type="presParOf" srcId="{999D452F-34DC-4AF5-988B-353C2C5CF0C6}" destId="{4DFCEB1F-FE71-4FAF-A6B5-23E1B093489D}" srcOrd="0" destOrd="0" presId="urn:microsoft.com/office/officeart/2005/8/layout/process1"/>
    <dgm:cxn modelId="{F99E79A9-A5E1-4FE0-9B3B-CA356F4E9E4A}" type="presParOf" srcId="{5BDA9544-D870-44D0-B1B0-52F1A2AE8E10}" destId="{2C3A0F62-8CA4-4246-B798-AADFBBB0072C}" srcOrd="4" destOrd="0" presId="urn:microsoft.com/office/officeart/2005/8/layout/process1"/>
    <dgm:cxn modelId="{D09AD8C6-6933-436E-9693-2B2DF57F932F}" type="presParOf" srcId="{5BDA9544-D870-44D0-B1B0-52F1A2AE8E10}" destId="{68FA8C7A-532B-409A-B373-54C98746B168}" srcOrd="5" destOrd="0" presId="urn:microsoft.com/office/officeart/2005/8/layout/process1"/>
    <dgm:cxn modelId="{6E4F8D7A-0734-4428-B7A1-6E583DDD9431}" type="presParOf" srcId="{68FA8C7A-532B-409A-B373-54C98746B168}" destId="{94149B9A-E19B-4DD5-8CE3-E84D3799A9B4}" srcOrd="0" destOrd="0" presId="urn:microsoft.com/office/officeart/2005/8/layout/process1"/>
    <dgm:cxn modelId="{CFECBC85-00FA-4D2C-BD9F-1FF8D29EAF1D}" type="presParOf" srcId="{5BDA9544-D870-44D0-B1B0-52F1A2AE8E10}" destId="{79721C68-F0A5-44BC-8BCF-4F1BB58EC7E5}" srcOrd="6" destOrd="0" presId="urn:microsoft.com/office/officeart/2005/8/layout/process1"/>
    <dgm:cxn modelId="{7A4CFD31-9E6A-4B16-ACB1-B1022DE81023}" type="presParOf" srcId="{5BDA9544-D870-44D0-B1B0-52F1A2AE8E10}" destId="{3303F57E-8645-4C0C-95F9-EBF83354401B}" srcOrd="7" destOrd="0" presId="urn:microsoft.com/office/officeart/2005/8/layout/process1"/>
    <dgm:cxn modelId="{C6448C84-DBA2-4FB2-86D8-2141CA9EEB9A}" type="presParOf" srcId="{3303F57E-8645-4C0C-95F9-EBF83354401B}" destId="{0404B15C-F6AC-4B29-8A83-7BF003AB7369}" srcOrd="0" destOrd="0" presId="urn:microsoft.com/office/officeart/2005/8/layout/process1"/>
    <dgm:cxn modelId="{D53CD64D-B14A-46CA-AB7E-2106A511B73C}" type="presParOf" srcId="{5BDA9544-D870-44D0-B1B0-52F1A2AE8E10}" destId="{63D7C841-6548-456F-AF81-AA674F70F785}" srcOrd="8" destOrd="0" presId="urn:microsoft.com/office/officeart/2005/8/layout/process1"/>
    <dgm:cxn modelId="{CA65793D-8204-48AE-99CE-C63A1EB05393}" type="presParOf" srcId="{5BDA9544-D870-44D0-B1B0-52F1A2AE8E10}" destId="{558BB5A5-2F2B-404E-A4E4-B38BEDA3F975}" srcOrd="9" destOrd="0" presId="urn:microsoft.com/office/officeart/2005/8/layout/process1"/>
    <dgm:cxn modelId="{92C19257-F07D-4024-8723-AC752082A68A}" type="presParOf" srcId="{558BB5A5-2F2B-404E-A4E4-B38BEDA3F975}" destId="{3F014675-E54C-4B5C-BEE7-0172D0694E6A}" srcOrd="0" destOrd="0" presId="urn:microsoft.com/office/officeart/2005/8/layout/process1"/>
    <dgm:cxn modelId="{40A738D1-A84A-44B8-829C-995209D56377}" type="presParOf" srcId="{5BDA9544-D870-44D0-B1B0-52F1A2AE8E10}" destId="{91ED895C-40DA-4E66-B03E-3CE416A559D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4E8E0A-8972-4916-AA22-2C72B1F8EDE5}" type="doc">
      <dgm:prSet loTypeId="urn:microsoft.com/office/officeart/2005/8/layout/process1" loCatId="process" qsTypeId="urn:microsoft.com/office/officeart/2005/8/quickstyle/simple2" qsCatId="simple" csTypeId="urn:microsoft.com/office/officeart/2005/8/colors/accent0_2" csCatId="mainScheme" phldr="1"/>
      <dgm:spPr/>
    </dgm:pt>
    <dgm:pt modelId="{FFA52A64-EDE9-4200-A89B-F11B008F8A07}">
      <dgm:prSet phldrT="[文字]" custT="1"/>
      <dgm:spPr/>
      <dgm:t>
        <a:bodyPr/>
        <a:lstStyle/>
        <a:p>
          <a:r>
            <a:rPr lang="zh-TW" altLang="en-US" sz="1800" dirty="0" smtClean="0"/>
            <a:t>訓練模型</a:t>
          </a:r>
          <a:endParaRPr lang="zh-TW" altLang="en-US" sz="1800" dirty="0"/>
        </a:p>
      </dgm:t>
    </dgm:pt>
    <dgm:pt modelId="{9D362379-9F5F-42CE-A3D6-E3D6087B0C77}" type="par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8333F0AB-9681-4000-A639-955CD1476938}" type="sib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E9D17D82-0DB2-420B-A551-D63984BD1C57}">
      <dgm:prSet custT="1"/>
      <dgm:spPr/>
      <dgm:t>
        <a:bodyPr/>
        <a:lstStyle/>
        <a:p>
          <a:r>
            <a:rPr lang="zh-TW" altLang="en-US" sz="1800" dirty="0" smtClean="0"/>
            <a:t>資料標註</a:t>
          </a:r>
          <a:endParaRPr lang="zh-TW" altLang="en-US" sz="1800" dirty="0"/>
        </a:p>
      </dgm:t>
    </dgm:pt>
    <dgm:pt modelId="{58FDC9F4-1942-4D99-9207-E4C7E83BDCFE}" type="par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8B9A4D02-8BC5-4ED3-9124-DF62D6634325}" type="sib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750DB1BA-CDB7-4B03-8054-EE57DF453BA2}">
      <dgm:prSet custT="1"/>
      <dgm:spPr/>
      <dgm:t>
        <a:bodyPr/>
        <a:lstStyle/>
        <a:p>
          <a:r>
            <a:rPr lang="zh-TW" altLang="en-US" sz="1800" dirty="0" smtClean="0"/>
            <a:t>模型下載</a:t>
          </a:r>
          <a:endParaRPr lang="zh-TW" altLang="en-US" sz="1800" dirty="0"/>
        </a:p>
      </dgm:t>
    </dgm:pt>
    <dgm:pt modelId="{1AB6FC2A-527F-426B-8797-933B43F627EC}" type="parTrans" cxnId="{B853CF6A-48BA-4E60-926C-34B8D2E23B82}">
      <dgm:prSet/>
      <dgm:spPr/>
      <dgm:t>
        <a:bodyPr/>
        <a:lstStyle/>
        <a:p>
          <a:endParaRPr lang="zh-TW" altLang="en-US"/>
        </a:p>
      </dgm:t>
    </dgm:pt>
    <dgm:pt modelId="{6F1B1C3E-8A47-400A-8AA9-4717D7BCD16C}" type="sibTrans" cxnId="{B853CF6A-48BA-4E60-926C-34B8D2E23B82}">
      <dgm:prSet/>
      <dgm:spPr/>
      <dgm:t>
        <a:bodyPr/>
        <a:lstStyle/>
        <a:p>
          <a:endParaRPr lang="zh-TW" altLang="en-US"/>
        </a:p>
      </dgm:t>
    </dgm:pt>
    <dgm:pt modelId="{05A8A55A-AAB2-43C5-B4C3-F452B8ECDF77}">
      <dgm:prSet custT="1"/>
      <dgm:spPr/>
      <dgm:t>
        <a:bodyPr/>
        <a:lstStyle/>
        <a:p>
          <a:r>
            <a:rPr lang="zh-TW" altLang="en-US" sz="1800" dirty="0" smtClean="0"/>
            <a:t>編譯和燒錄</a:t>
          </a:r>
          <a:endParaRPr lang="zh-TW" altLang="en-US" sz="1800" dirty="0"/>
        </a:p>
      </dgm:t>
    </dgm:pt>
    <dgm:pt modelId="{84B211EA-2072-4CA6-AE86-3D16F8120D59}" type="parTrans" cxnId="{03FA0CA5-5361-4BF6-8BCF-D3BEEA948488}">
      <dgm:prSet/>
      <dgm:spPr/>
      <dgm:t>
        <a:bodyPr/>
        <a:lstStyle/>
        <a:p>
          <a:endParaRPr lang="zh-TW" altLang="en-US"/>
        </a:p>
      </dgm:t>
    </dgm:pt>
    <dgm:pt modelId="{A9B096C9-86F4-4F3C-BFF3-701949008564}" type="sibTrans" cxnId="{03FA0CA5-5361-4BF6-8BCF-D3BEEA948488}">
      <dgm:prSet/>
      <dgm:spPr/>
      <dgm:t>
        <a:bodyPr/>
        <a:lstStyle/>
        <a:p>
          <a:endParaRPr lang="zh-TW" altLang="en-US"/>
        </a:p>
      </dgm:t>
    </dgm:pt>
    <dgm:pt modelId="{C6C97575-74E9-41A3-8984-227034E0FC49}">
      <dgm:prSet custT="1"/>
      <dgm:spPr/>
      <dgm:t>
        <a:bodyPr/>
        <a:lstStyle/>
        <a:p>
          <a:r>
            <a:rPr lang="zh-TW" sz="1800" dirty="0" smtClean="0"/>
            <a:t>連結</a:t>
          </a:r>
          <a:r>
            <a:rPr lang="en-US" sz="1800" dirty="0" smtClean="0"/>
            <a:t>Arduino</a:t>
          </a:r>
          <a:endParaRPr lang="zh-TW" altLang="en-US" sz="1800" dirty="0"/>
        </a:p>
      </dgm:t>
    </dgm:pt>
    <dgm:pt modelId="{E1E9FD17-6D53-4F73-8A83-B24E914CEAA3}" type="parTrans" cxnId="{E13606B5-459F-4384-B63B-2F1FDFA98583}">
      <dgm:prSet/>
      <dgm:spPr/>
      <dgm:t>
        <a:bodyPr/>
        <a:lstStyle/>
        <a:p>
          <a:endParaRPr lang="zh-TW" altLang="en-US"/>
        </a:p>
      </dgm:t>
    </dgm:pt>
    <dgm:pt modelId="{F9C1CA42-F880-4592-B482-42EB950BB592}" type="sibTrans" cxnId="{E13606B5-459F-4384-B63B-2F1FDFA98583}">
      <dgm:prSet/>
      <dgm:spPr/>
      <dgm:t>
        <a:bodyPr/>
        <a:lstStyle/>
        <a:p>
          <a:endParaRPr lang="zh-TW" altLang="en-US"/>
        </a:p>
      </dgm:t>
    </dgm:pt>
    <dgm:pt modelId="{1F0EC393-CCD2-4FAF-B4AE-23CFFBDD3F30}">
      <dgm:prSet/>
      <dgm:spPr/>
      <dgm:t>
        <a:bodyPr/>
        <a:lstStyle/>
        <a:p>
          <a:r>
            <a:rPr lang="en-US" smtClean="0"/>
            <a:t>Arduino</a:t>
          </a:r>
          <a:r>
            <a:rPr lang="zh-TW" smtClean="0"/>
            <a:t>程式介紹</a:t>
          </a:r>
          <a:endParaRPr lang="zh-TW"/>
        </a:p>
      </dgm:t>
    </dgm:pt>
    <dgm:pt modelId="{7197AF43-6978-416F-9B06-BD338B8F151F}" type="parTrans" cxnId="{071E0F14-3683-466A-AD00-6E28A9FFB737}">
      <dgm:prSet/>
      <dgm:spPr/>
      <dgm:t>
        <a:bodyPr/>
        <a:lstStyle/>
        <a:p>
          <a:endParaRPr lang="zh-TW" altLang="en-US"/>
        </a:p>
      </dgm:t>
    </dgm:pt>
    <dgm:pt modelId="{70BCAE1F-43CB-4C69-84EA-26976F85A601}" type="sibTrans" cxnId="{071E0F14-3683-466A-AD00-6E28A9FFB737}">
      <dgm:prSet/>
      <dgm:spPr/>
      <dgm:t>
        <a:bodyPr/>
        <a:lstStyle/>
        <a:p>
          <a:endParaRPr lang="zh-TW" altLang="en-US"/>
        </a:p>
      </dgm:t>
    </dgm:pt>
    <dgm:pt modelId="{5BDA9544-D870-44D0-B1B0-52F1A2AE8E10}" type="pres">
      <dgm:prSet presAssocID="{1C4E8E0A-8972-4916-AA22-2C72B1F8EDE5}" presName="Name0" presStyleCnt="0">
        <dgm:presLayoutVars>
          <dgm:dir/>
          <dgm:resizeHandles val="exact"/>
        </dgm:presLayoutVars>
      </dgm:prSet>
      <dgm:spPr/>
    </dgm:pt>
    <dgm:pt modelId="{2C3A0F62-8CA4-4246-B798-AADFBBB0072C}" type="pres">
      <dgm:prSet presAssocID="{E9D17D82-0DB2-420B-A551-D63984BD1C5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FA8C7A-532B-409A-B373-54C98746B168}" type="pres">
      <dgm:prSet presAssocID="{8B9A4D02-8BC5-4ED3-9124-DF62D6634325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94149B9A-E19B-4DD5-8CE3-E84D3799A9B4}" type="pres">
      <dgm:prSet presAssocID="{8B9A4D02-8BC5-4ED3-9124-DF62D6634325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79721C68-F0A5-44BC-8BCF-4F1BB58EC7E5}" type="pres">
      <dgm:prSet presAssocID="{FFA52A64-EDE9-4200-A89B-F11B008F8A0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213594-D5ED-4AAD-A5F0-BF43B1C29C55}" type="pres">
      <dgm:prSet presAssocID="{8333F0AB-9681-4000-A639-955CD1476938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658EE1EE-2C2C-4DE2-B12E-EBA012D974E3}" type="pres">
      <dgm:prSet presAssocID="{8333F0AB-9681-4000-A639-955CD1476938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C096D88B-08BE-419C-BF4A-B173E4CB3838}" type="pres">
      <dgm:prSet presAssocID="{750DB1BA-CDB7-4B03-8054-EE57DF453BA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8DB3DB-70A1-4955-A026-8B2B5A876246}" type="pres">
      <dgm:prSet presAssocID="{6F1B1C3E-8A47-400A-8AA9-4717D7BCD16C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82A202C7-6809-481B-84EB-9782C1ACBDAC}" type="pres">
      <dgm:prSet presAssocID="{6F1B1C3E-8A47-400A-8AA9-4717D7BCD16C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3268EBAA-DC74-4803-A2F4-21E5D4218C16}" type="pres">
      <dgm:prSet presAssocID="{05A8A55A-AAB2-43C5-B4C3-F452B8ECDF7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9D4EF7-19A3-4957-96D3-CE22CB19F864}" type="pres">
      <dgm:prSet presAssocID="{A9B096C9-86F4-4F3C-BFF3-701949008564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026425FE-7966-4A6C-A18E-41F54CC1AF65}" type="pres">
      <dgm:prSet presAssocID="{A9B096C9-86F4-4F3C-BFF3-701949008564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A646AE76-7357-4D89-B18A-895A98DB3487}" type="pres">
      <dgm:prSet presAssocID="{C6C97575-74E9-41A3-8984-227034E0FC4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9D108A-D1B3-4DB5-AC5C-C0CB1539EDB0}" type="pres">
      <dgm:prSet presAssocID="{F9C1CA42-F880-4592-B482-42EB950BB592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70A8E94A-EAD4-4E50-A01B-8D8A4523C78D}" type="pres">
      <dgm:prSet presAssocID="{F9C1CA42-F880-4592-B482-42EB950BB592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BF25671C-4225-4229-BB86-482A27D12C22}" type="pres">
      <dgm:prSet presAssocID="{1F0EC393-CCD2-4FAF-B4AE-23CFFBDD3F3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3E3C975-6765-4B82-B6D6-49050294DF32}" type="presOf" srcId="{A9B096C9-86F4-4F3C-BFF3-701949008564}" destId="{026425FE-7966-4A6C-A18E-41F54CC1AF65}" srcOrd="1" destOrd="0" presId="urn:microsoft.com/office/officeart/2005/8/layout/process1"/>
    <dgm:cxn modelId="{7A918817-E2E8-419B-9024-C9F856F12367}" type="presOf" srcId="{C6C97575-74E9-41A3-8984-227034E0FC49}" destId="{A646AE76-7357-4D89-B18A-895A98DB3487}" srcOrd="0" destOrd="0" presId="urn:microsoft.com/office/officeart/2005/8/layout/process1"/>
    <dgm:cxn modelId="{DD6E04B0-0381-4361-8627-5DCEB394C9A7}" type="presOf" srcId="{A9B096C9-86F4-4F3C-BFF3-701949008564}" destId="{A39D4EF7-19A3-4957-96D3-CE22CB19F864}" srcOrd="0" destOrd="0" presId="urn:microsoft.com/office/officeart/2005/8/layout/process1"/>
    <dgm:cxn modelId="{9020D6FB-F497-421A-8DFE-8ADCCB743700}" type="presOf" srcId="{8333F0AB-9681-4000-A639-955CD1476938}" destId="{658EE1EE-2C2C-4DE2-B12E-EBA012D974E3}" srcOrd="1" destOrd="0" presId="urn:microsoft.com/office/officeart/2005/8/layout/process1"/>
    <dgm:cxn modelId="{E13606B5-459F-4384-B63B-2F1FDFA98583}" srcId="{1C4E8E0A-8972-4916-AA22-2C72B1F8EDE5}" destId="{C6C97575-74E9-41A3-8984-227034E0FC49}" srcOrd="4" destOrd="0" parTransId="{E1E9FD17-6D53-4F73-8A83-B24E914CEAA3}" sibTransId="{F9C1CA42-F880-4592-B482-42EB950BB592}"/>
    <dgm:cxn modelId="{C11A113C-0A00-47A7-A457-0DB92175291C}" type="presOf" srcId="{8B9A4D02-8BC5-4ED3-9124-DF62D6634325}" destId="{94149B9A-E19B-4DD5-8CE3-E84D3799A9B4}" srcOrd="1" destOrd="0" presId="urn:microsoft.com/office/officeart/2005/8/layout/process1"/>
    <dgm:cxn modelId="{3398918B-8E8B-4E87-B41C-B64F99272D52}" type="presOf" srcId="{F9C1CA42-F880-4592-B482-42EB950BB592}" destId="{70A8E94A-EAD4-4E50-A01B-8D8A4523C78D}" srcOrd="1" destOrd="0" presId="urn:microsoft.com/office/officeart/2005/8/layout/process1"/>
    <dgm:cxn modelId="{26778611-1F59-4E76-AEBF-D117ACABAA44}" type="presOf" srcId="{1F0EC393-CCD2-4FAF-B4AE-23CFFBDD3F30}" destId="{BF25671C-4225-4229-BB86-482A27D12C22}" srcOrd="0" destOrd="0" presId="urn:microsoft.com/office/officeart/2005/8/layout/process1"/>
    <dgm:cxn modelId="{CBA63B8C-42B9-4DE7-A186-3DC79DAA77F6}" srcId="{1C4E8E0A-8972-4916-AA22-2C72B1F8EDE5}" destId="{FFA52A64-EDE9-4200-A89B-F11B008F8A07}" srcOrd="1" destOrd="0" parTransId="{9D362379-9F5F-42CE-A3D6-E3D6087B0C77}" sibTransId="{8333F0AB-9681-4000-A639-955CD1476938}"/>
    <dgm:cxn modelId="{071E0F14-3683-466A-AD00-6E28A9FFB737}" srcId="{1C4E8E0A-8972-4916-AA22-2C72B1F8EDE5}" destId="{1F0EC393-CCD2-4FAF-B4AE-23CFFBDD3F30}" srcOrd="5" destOrd="0" parTransId="{7197AF43-6978-416F-9B06-BD338B8F151F}" sibTransId="{70BCAE1F-43CB-4C69-84EA-26976F85A601}"/>
    <dgm:cxn modelId="{F29BC889-ABF7-49CC-84B9-D5E77D31BD21}" type="presOf" srcId="{6F1B1C3E-8A47-400A-8AA9-4717D7BCD16C}" destId="{698DB3DB-70A1-4955-A026-8B2B5A876246}" srcOrd="0" destOrd="0" presId="urn:microsoft.com/office/officeart/2005/8/layout/process1"/>
    <dgm:cxn modelId="{AC569A40-C5CB-4E4C-98BC-2743EC3A3296}" type="presOf" srcId="{F9C1CA42-F880-4592-B482-42EB950BB592}" destId="{EF9D108A-D1B3-4DB5-AC5C-C0CB1539EDB0}" srcOrd="0" destOrd="0" presId="urn:microsoft.com/office/officeart/2005/8/layout/process1"/>
    <dgm:cxn modelId="{B853CF6A-48BA-4E60-926C-34B8D2E23B82}" srcId="{1C4E8E0A-8972-4916-AA22-2C72B1F8EDE5}" destId="{750DB1BA-CDB7-4B03-8054-EE57DF453BA2}" srcOrd="2" destOrd="0" parTransId="{1AB6FC2A-527F-426B-8797-933B43F627EC}" sibTransId="{6F1B1C3E-8A47-400A-8AA9-4717D7BCD16C}"/>
    <dgm:cxn modelId="{C5851A7D-461C-42BC-98E5-2FA654C0F35C}" type="presOf" srcId="{8B9A4D02-8BC5-4ED3-9124-DF62D6634325}" destId="{68FA8C7A-532B-409A-B373-54C98746B168}" srcOrd="0" destOrd="0" presId="urn:microsoft.com/office/officeart/2005/8/layout/process1"/>
    <dgm:cxn modelId="{FF4DACF6-AB32-4431-8A06-1921924DD703}" type="presOf" srcId="{E9D17D82-0DB2-420B-A551-D63984BD1C57}" destId="{2C3A0F62-8CA4-4246-B798-AADFBBB0072C}" srcOrd="0" destOrd="0" presId="urn:microsoft.com/office/officeart/2005/8/layout/process1"/>
    <dgm:cxn modelId="{7A772D5E-8B81-4661-A298-731592055384}" type="presOf" srcId="{6F1B1C3E-8A47-400A-8AA9-4717D7BCD16C}" destId="{82A202C7-6809-481B-84EB-9782C1ACBDAC}" srcOrd="1" destOrd="0" presId="urn:microsoft.com/office/officeart/2005/8/layout/process1"/>
    <dgm:cxn modelId="{6ABC24BD-DD4C-4F8F-8C0A-41C73933C23C}" type="presOf" srcId="{1C4E8E0A-8972-4916-AA22-2C72B1F8EDE5}" destId="{5BDA9544-D870-44D0-B1B0-52F1A2AE8E10}" srcOrd="0" destOrd="0" presId="urn:microsoft.com/office/officeart/2005/8/layout/process1"/>
    <dgm:cxn modelId="{0E0A18BC-555A-40C7-8893-D73D042D7D3D}" type="presOf" srcId="{05A8A55A-AAB2-43C5-B4C3-F452B8ECDF77}" destId="{3268EBAA-DC74-4803-A2F4-21E5D4218C16}" srcOrd="0" destOrd="0" presId="urn:microsoft.com/office/officeart/2005/8/layout/process1"/>
    <dgm:cxn modelId="{9286C947-B258-454C-9E29-0CE2E6487B4D}" type="presOf" srcId="{8333F0AB-9681-4000-A639-955CD1476938}" destId="{46213594-D5ED-4AAD-A5F0-BF43B1C29C55}" srcOrd="0" destOrd="0" presId="urn:microsoft.com/office/officeart/2005/8/layout/process1"/>
    <dgm:cxn modelId="{66D6941A-5FF3-464B-A982-F60B55E0989A}" type="presOf" srcId="{FFA52A64-EDE9-4200-A89B-F11B008F8A07}" destId="{79721C68-F0A5-44BC-8BCF-4F1BB58EC7E5}" srcOrd="0" destOrd="0" presId="urn:microsoft.com/office/officeart/2005/8/layout/process1"/>
    <dgm:cxn modelId="{C6DF7C6E-CBCF-451F-AAFE-CB09383BB998}" type="presOf" srcId="{750DB1BA-CDB7-4B03-8054-EE57DF453BA2}" destId="{C096D88B-08BE-419C-BF4A-B173E4CB3838}" srcOrd="0" destOrd="0" presId="urn:microsoft.com/office/officeart/2005/8/layout/process1"/>
    <dgm:cxn modelId="{6EDED314-B3A3-4448-8E7E-6F31E448C3AD}" srcId="{1C4E8E0A-8972-4916-AA22-2C72B1F8EDE5}" destId="{E9D17D82-0DB2-420B-A551-D63984BD1C57}" srcOrd="0" destOrd="0" parTransId="{58FDC9F4-1942-4D99-9207-E4C7E83BDCFE}" sibTransId="{8B9A4D02-8BC5-4ED3-9124-DF62D6634325}"/>
    <dgm:cxn modelId="{03FA0CA5-5361-4BF6-8BCF-D3BEEA948488}" srcId="{1C4E8E0A-8972-4916-AA22-2C72B1F8EDE5}" destId="{05A8A55A-AAB2-43C5-B4C3-F452B8ECDF77}" srcOrd="3" destOrd="0" parTransId="{84B211EA-2072-4CA6-AE86-3D16F8120D59}" sibTransId="{A9B096C9-86F4-4F3C-BFF3-701949008564}"/>
    <dgm:cxn modelId="{7263217F-B434-4F85-A5B6-55E15FA4CFEB}" type="presParOf" srcId="{5BDA9544-D870-44D0-B1B0-52F1A2AE8E10}" destId="{2C3A0F62-8CA4-4246-B798-AADFBBB0072C}" srcOrd="0" destOrd="0" presId="urn:microsoft.com/office/officeart/2005/8/layout/process1"/>
    <dgm:cxn modelId="{B2D05D98-489E-4755-B3B2-674AB027C31D}" type="presParOf" srcId="{5BDA9544-D870-44D0-B1B0-52F1A2AE8E10}" destId="{68FA8C7A-532B-409A-B373-54C98746B168}" srcOrd="1" destOrd="0" presId="urn:microsoft.com/office/officeart/2005/8/layout/process1"/>
    <dgm:cxn modelId="{85076A6D-B4A3-4036-B650-DBC7802A2B81}" type="presParOf" srcId="{68FA8C7A-532B-409A-B373-54C98746B168}" destId="{94149B9A-E19B-4DD5-8CE3-E84D3799A9B4}" srcOrd="0" destOrd="0" presId="urn:microsoft.com/office/officeart/2005/8/layout/process1"/>
    <dgm:cxn modelId="{1B24F5FE-13C5-410E-BDA7-8B2B25D22200}" type="presParOf" srcId="{5BDA9544-D870-44D0-B1B0-52F1A2AE8E10}" destId="{79721C68-F0A5-44BC-8BCF-4F1BB58EC7E5}" srcOrd="2" destOrd="0" presId="urn:microsoft.com/office/officeart/2005/8/layout/process1"/>
    <dgm:cxn modelId="{09FF3797-D857-4F67-A09C-5F69CD596FFE}" type="presParOf" srcId="{5BDA9544-D870-44D0-B1B0-52F1A2AE8E10}" destId="{46213594-D5ED-4AAD-A5F0-BF43B1C29C55}" srcOrd="3" destOrd="0" presId="urn:microsoft.com/office/officeart/2005/8/layout/process1"/>
    <dgm:cxn modelId="{CC7ECE2A-BE99-43E8-B869-4BE4E3EE9F7F}" type="presParOf" srcId="{46213594-D5ED-4AAD-A5F0-BF43B1C29C55}" destId="{658EE1EE-2C2C-4DE2-B12E-EBA012D974E3}" srcOrd="0" destOrd="0" presId="urn:microsoft.com/office/officeart/2005/8/layout/process1"/>
    <dgm:cxn modelId="{1938025C-EB1E-452C-BDC4-5511B82E3E91}" type="presParOf" srcId="{5BDA9544-D870-44D0-B1B0-52F1A2AE8E10}" destId="{C096D88B-08BE-419C-BF4A-B173E4CB3838}" srcOrd="4" destOrd="0" presId="urn:microsoft.com/office/officeart/2005/8/layout/process1"/>
    <dgm:cxn modelId="{C171096F-2FF1-42BE-8E53-9DE849B33439}" type="presParOf" srcId="{5BDA9544-D870-44D0-B1B0-52F1A2AE8E10}" destId="{698DB3DB-70A1-4955-A026-8B2B5A876246}" srcOrd="5" destOrd="0" presId="urn:microsoft.com/office/officeart/2005/8/layout/process1"/>
    <dgm:cxn modelId="{D474E667-4897-4A22-8000-53DD6B9FAAF3}" type="presParOf" srcId="{698DB3DB-70A1-4955-A026-8B2B5A876246}" destId="{82A202C7-6809-481B-84EB-9782C1ACBDAC}" srcOrd="0" destOrd="0" presId="urn:microsoft.com/office/officeart/2005/8/layout/process1"/>
    <dgm:cxn modelId="{C1092065-02D5-4D91-BE66-61EE44063386}" type="presParOf" srcId="{5BDA9544-D870-44D0-B1B0-52F1A2AE8E10}" destId="{3268EBAA-DC74-4803-A2F4-21E5D4218C16}" srcOrd="6" destOrd="0" presId="urn:microsoft.com/office/officeart/2005/8/layout/process1"/>
    <dgm:cxn modelId="{ADEEAA8D-6C55-4C1C-83A5-A6B77EE9A5F5}" type="presParOf" srcId="{5BDA9544-D870-44D0-B1B0-52F1A2AE8E10}" destId="{A39D4EF7-19A3-4957-96D3-CE22CB19F864}" srcOrd="7" destOrd="0" presId="urn:microsoft.com/office/officeart/2005/8/layout/process1"/>
    <dgm:cxn modelId="{2DDA7C6B-7BFF-418E-AE0E-EBE289561494}" type="presParOf" srcId="{A39D4EF7-19A3-4957-96D3-CE22CB19F864}" destId="{026425FE-7966-4A6C-A18E-41F54CC1AF65}" srcOrd="0" destOrd="0" presId="urn:microsoft.com/office/officeart/2005/8/layout/process1"/>
    <dgm:cxn modelId="{4AF791B8-0F10-44DC-8407-A409E649262B}" type="presParOf" srcId="{5BDA9544-D870-44D0-B1B0-52F1A2AE8E10}" destId="{A646AE76-7357-4D89-B18A-895A98DB3487}" srcOrd="8" destOrd="0" presId="urn:microsoft.com/office/officeart/2005/8/layout/process1"/>
    <dgm:cxn modelId="{3C850ABA-BE30-46E0-AC41-950AE1788477}" type="presParOf" srcId="{5BDA9544-D870-44D0-B1B0-52F1A2AE8E10}" destId="{EF9D108A-D1B3-4DB5-AC5C-C0CB1539EDB0}" srcOrd="9" destOrd="0" presId="urn:microsoft.com/office/officeart/2005/8/layout/process1"/>
    <dgm:cxn modelId="{E17DA5EB-4F92-480D-9655-C540F7FD0CC5}" type="presParOf" srcId="{EF9D108A-D1B3-4DB5-AC5C-C0CB1539EDB0}" destId="{70A8E94A-EAD4-4E50-A01B-8D8A4523C78D}" srcOrd="0" destOrd="0" presId="urn:microsoft.com/office/officeart/2005/8/layout/process1"/>
    <dgm:cxn modelId="{153F9AB0-8938-4CF6-B897-EB5A0F0F658F}" type="presParOf" srcId="{5BDA9544-D870-44D0-B1B0-52F1A2AE8E10}" destId="{BF25671C-4225-4229-BB86-482A27D12C22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81FB8-98B7-4B20-BCA9-9C9262852A3D}">
      <dsp:nvSpPr>
        <dsp:cNvPr id="0" name=""/>
        <dsp:cNvSpPr/>
      </dsp:nvSpPr>
      <dsp:spPr>
        <a:xfrm>
          <a:off x="0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架設開發</a:t>
          </a:r>
          <a:endParaRPr lang="en-US" altLang="zh-TW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環境</a:t>
          </a:r>
          <a:endParaRPr lang="zh-TW" altLang="en-US" sz="1700" kern="1200" dirty="0"/>
        </a:p>
      </dsp:txBody>
      <dsp:txXfrm>
        <a:off x="36238" y="767954"/>
        <a:ext cx="1340681" cy="1164795"/>
      </dsp:txXfrm>
    </dsp:sp>
    <dsp:sp modelId="{C4DDD23F-D8C4-461F-B0E4-5195E706047E}">
      <dsp:nvSpPr>
        <dsp:cNvPr id="0" name=""/>
        <dsp:cNvSpPr/>
      </dsp:nvSpPr>
      <dsp:spPr>
        <a:xfrm>
          <a:off x="155447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1554472" y="1245213"/>
        <a:ext cx="209712" cy="210278"/>
      </dsp:txXfrm>
    </dsp:sp>
    <dsp:sp modelId="{E3808AC9-9241-424F-93CB-4B8AC7F4C267}">
      <dsp:nvSpPr>
        <dsp:cNvPr id="0" name=""/>
        <dsp:cNvSpPr/>
      </dsp:nvSpPr>
      <dsp:spPr>
        <a:xfrm>
          <a:off x="197841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下載</a:t>
          </a:r>
          <a:r>
            <a:rPr lang="en-US" altLang="zh-TW" sz="1700" kern="1200" dirty="0" smtClean="0"/>
            <a:t>CoreMaker-01</a:t>
          </a:r>
          <a:r>
            <a:rPr lang="zh-TW" altLang="en-US" sz="1700" kern="1200" dirty="0" smtClean="0"/>
            <a:t>開發包</a:t>
          </a:r>
          <a:endParaRPr lang="zh-TW" altLang="en-US" sz="1700" kern="1200" dirty="0"/>
        </a:p>
      </dsp:txBody>
      <dsp:txXfrm>
        <a:off x="2014657" y="767954"/>
        <a:ext cx="1340681" cy="1164795"/>
      </dsp:txXfrm>
    </dsp:sp>
    <dsp:sp modelId="{999D452F-34DC-4AF5-988B-353C2C5CF0C6}">
      <dsp:nvSpPr>
        <dsp:cNvPr id="0" name=""/>
        <dsp:cNvSpPr/>
      </dsp:nvSpPr>
      <dsp:spPr>
        <a:xfrm>
          <a:off x="353289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3532892" y="1245213"/>
        <a:ext cx="209712" cy="210278"/>
      </dsp:txXfrm>
    </dsp:sp>
    <dsp:sp modelId="{2C3A0F62-8CA4-4246-B798-AADFBBB0072C}">
      <dsp:nvSpPr>
        <dsp:cNvPr id="0" name=""/>
        <dsp:cNvSpPr/>
      </dsp:nvSpPr>
      <dsp:spPr>
        <a:xfrm>
          <a:off x="395683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安裝</a:t>
          </a:r>
          <a:r>
            <a:rPr lang="en-US" altLang="zh-TW" sz="1700" kern="1200" smtClean="0"/>
            <a:t>SensiML Data Capture Lab</a:t>
          </a:r>
          <a:endParaRPr lang="zh-TW" altLang="en-US" sz="1700" kern="1200"/>
        </a:p>
      </dsp:txBody>
      <dsp:txXfrm>
        <a:off x="3993077" y="767954"/>
        <a:ext cx="1340681" cy="1164795"/>
      </dsp:txXfrm>
    </dsp:sp>
    <dsp:sp modelId="{68FA8C7A-532B-409A-B373-54C98746B168}">
      <dsp:nvSpPr>
        <dsp:cNvPr id="0" name=""/>
        <dsp:cNvSpPr/>
      </dsp:nvSpPr>
      <dsp:spPr>
        <a:xfrm>
          <a:off x="551131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5511312" y="1245213"/>
        <a:ext cx="209712" cy="210278"/>
      </dsp:txXfrm>
    </dsp:sp>
    <dsp:sp modelId="{79721C68-F0A5-44BC-8BCF-4F1BB58EC7E5}">
      <dsp:nvSpPr>
        <dsp:cNvPr id="0" name=""/>
        <dsp:cNvSpPr/>
      </dsp:nvSpPr>
      <dsp:spPr>
        <a:xfrm>
          <a:off x="593525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設定資料蒐集模式及程式修改</a:t>
          </a:r>
          <a:endParaRPr lang="zh-TW" altLang="en-US" sz="1700" kern="1200" dirty="0"/>
        </a:p>
      </dsp:txBody>
      <dsp:txXfrm>
        <a:off x="5971497" y="767954"/>
        <a:ext cx="1340681" cy="1164795"/>
      </dsp:txXfrm>
    </dsp:sp>
    <dsp:sp modelId="{3303F57E-8645-4C0C-95F9-EBF83354401B}">
      <dsp:nvSpPr>
        <dsp:cNvPr id="0" name=""/>
        <dsp:cNvSpPr/>
      </dsp:nvSpPr>
      <dsp:spPr>
        <a:xfrm>
          <a:off x="748973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7489732" y="1245213"/>
        <a:ext cx="209712" cy="210278"/>
      </dsp:txXfrm>
    </dsp:sp>
    <dsp:sp modelId="{63D7C841-6548-456F-AF81-AA674F70F785}">
      <dsp:nvSpPr>
        <dsp:cNvPr id="0" name=""/>
        <dsp:cNvSpPr/>
      </dsp:nvSpPr>
      <dsp:spPr>
        <a:xfrm>
          <a:off x="791367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編譯和燒錄</a:t>
          </a:r>
          <a:endParaRPr lang="zh-TW" altLang="en-US" sz="1700" kern="1200" dirty="0"/>
        </a:p>
      </dsp:txBody>
      <dsp:txXfrm>
        <a:off x="7949917" y="767954"/>
        <a:ext cx="1340681" cy="1164795"/>
      </dsp:txXfrm>
    </dsp:sp>
    <dsp:sp modelId="{558BB5A5-2F2B-404E-A4E4-B38BEDA3F975}">
      <dsp:nvSpPr>
        <dsp:cNvPr id="0" name=""/>
        <dsp:cNvSpPr/>
      </dsp:nvSpPr>
      <dsp:spPr>
        <a:xfrm>
          <a:off x="9468151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9468151" y="1245213"/>
        <a:ext cx="209712" cy="210278"/>
      </dsp:txXfrm>
    </dsp:sp>
    <dsp:sp modelId="{91ED895C-40DA-4E66-B03E-3CE416A559D8}">
      <dsp:nvSpPr>
        <dsp:cNvPr id="0" name=""/>
        <dsp:cNvSpPr/>
      </dsp:nvSpPr>
      <dsp:spPr>
        <a:xfrm>
          <a:off x="989209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聲音蒐集</a:t>
          </a:r>
          <a:endParaRPr lang="zh-TW" altLang="en-US" sz="1700" kern="1200" dirty="0" smtClean="0"/>
        </a:p>
      </dsp:txBody>
      <dsp:txXfrm>
        <a:off x="9928337" y="767954"/>
        <a:ext cx="1340681" cy="1164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A0F62-8CA4-4246-B798-AADFBBB0072C}">
      <dsp:nvSpPr>
        <dsp:cNvPr id="0" name=""/>
        <dsp:cNvSpPr/>
      </dsp:nvSpPr>
      <dsp:spPr>
        <a:xfrm>
          <a:off x="0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資料標註</a:t>
          </a:r>
          <a:endParaRPr lang="zh-TW" altLang="en-US" sz="1800" kern="1200" dirty="0"/>
        </a:p>
      </dsp:txBody>
      <dsp:txXfrm>
        <a:off x="26989" y="1114422"/>
        <a:ext cx="1350178" cy="867499"/>
      </dsp:txXfrm>
    </dsp:sp>
    <dsp:sp modelId="{68FA8C7A-532B-409A-B373-54C98746B168}">
      <dsp:nvSpPr>
        <dsp:cNvPr id="0" name=""/>
        <dsp:cNvSpPr/>
      </dsp:nvSpPr>
      <dsp:spPr>
        <a:xfrm>
          <a:off x="1544571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1544571" y="1443702"/>
        <a:ext cx="208377" cy="208938"/>
      </dsp:txXfrm>
    </dsp:sp>
    <dsp:sp modelId="{79721C68-F0A5-44BC-8BCF-4F1BB58EC7E5}">
      <dsp:nvSpPr>
        <dsp:cNvPr id="0" name=""/>
        <dsp:cNvSpPr/>
      </dsp:nvSpPr>
      <dsp:spPr>
        <a:xfrm>
          <a:off x="1965818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訓練模型</a:t>
          </a:r>
          <a:endParaRPr lang="zh-TW" altLang="en-US" sz="1800" kern="1200" dirty="0"/>
        </a:p>
      </dsp:txBody>
      <dsp:txXfrm>
        <a:off x="1992807" y="1114422"/>
        <a:ext cx="1350178" cy="867499"/>
      </dsp:txXfrm>
    </dsp:sp>
    <dsp:sp modelId="{46213594-D5ED-4AAD-A5F0-BF43B1C29C55}">
      <dsp:nvSpPr>
        <dsp:cNvPr id="0" name=""/>
        <dsp:cNvSpPr/>
      </dsp:nvSpPr>
      <dsp:spPr>
        <a:xfrm>
          <a:off x="3510390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3510390" y="1443702"/>
        <a:ext cx="208377" cy="208938"/>
      </dsp:txXfrm>
    </dsp:sp>
    <dsp:sp modelId="{C096D88B-08BE-419C-BF4A-B173E4CB3838}">
      <dsp:nvSpPr>
        <dsp:cNvPr id="0" name=""/>
        <dsp:cNvSpPr/>
      </dsp:nvSpPr>
      <dsp:spPr>
        <a:xfrm>
          <a:off x="3931636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模型下載</a:t>
          </a:r>
          <a:endParaRPr lang="zh-TW" altLang="en-US" sz="1800" kern="1200" dirty="0"/>
        </a:p>
      </dsp:txBody>
      <dsp:txXfrm>
        <a:off x="3958625" y="1114422"/>
        <a:ext cx="1350178" cy="867499"/>
      </dsp:txXfrm>
    </dsp:sp>
    <dsp:sp modelId="{698DB3DB-70A1-4955-A026-8B2B5A876246}">
      <dsp:nvSpPr>
        <dsp:cNvPr id="0" name=""/>
        <dsp:cNvSpPr/>
      </dsp:nvSpPr>
      <dsp:spPr>
        <a:xfrm>
          <a:off x="5476208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5476208" y="1443702"/>
        <a:ext cx="208377" cy="208938"/>
      </dsp:txXfrm>
    </dsp:sp>
    <dsp:sp modelId="{3268EBAA-DC74-4803-A2F4-21E5D4218C16}">
      <dsp:nvSpPr>
        <dsp:cNvPr id="0" name=""/>
        <dsp:cNvSpPr/>
      </dsp:nvSpPr>
      <dsp:spPr>
        <a:xfrm>
          <a:off x="5897455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編譯和燒錄</a:t>
          </a:r>
          <a:endParaRPr lang="zh-TW" altLang="en-US" sz="1800" kern="1200" dirty="0"/>
        </a:p>
      </dsp:txBody>
      <dsp:txXfrm>
        <a:off x="5924444" y="1114422"/>
        <a:ext cx="1350178" cy="867499"/>
      </dsp:txXfrm>
    </dsp:sp>
    <dsp:sp modelId="{A39D4EF7-19A3-4957-96D3-CE22CB19F864}">
      <dsp:nvSpPr>
        <dsp:cNvPr id="0" name=""/>
        <dsp:cNvSpPr/>
      </dsp:nvSpPr>
      <dsp:spPr>
        <a:xfrm>
          <a:off x="7442026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7442026" y="1443702"/>
        <a:ext cx="208377" cy="208938"/>
      </dsp:txXfrm>
    </dsp:sp>
    <dsp:sp modelId="{A646AE76-7357-4D89-B18A-895A98DB3487}">
      <dsp:nvSpPr>
        <dsp:cNvPr id="0" name=""/>
        <dsp:cNvSpPr/>
      </dsp:nvSpPr>
      <dsp:spPr>
        <a:xfrm>
          <a:off x="7863273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dirty="0" smtClean="0"/>
            <a:t>連結</a:t>
          </a:r>
          <a:r>
            <a:rPr lang="en-US" sz="1800" kern="1200" dirty="0" smtClean="0"/>
            <a:t>Arduino</a:t>
          </a:r>
          <a:endParaRPr lang="zh-TW" altLang="en-US" sz="1800" kern="1200" dirty="0"/>
        </a:p>
      </dsp:txBody>
      <dsp:txXfrm>
        <a:off x="7890262" y="1114422"/>
        <a:ext cx="1350178" cy="867499"/>
      </dsp:txXfrm>
    </dsp:sp>
    <dsp:sp modelId="{EF9D108A-D1B3-4DB5-AC5C-C0CB1539EDB0}">
      <dsp:nvSpPr>
        <dsp:cNvPr id="0" name=""/>
        <dsp:cNvSpPr/>
      </dsp:nvSpPr>
      <dsp:spPr>
        <a:xfrm>
          <a:off x="9407845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9407845" y="1443702"/>
        <a:ext cx="208377" cy="208938"/>
      </dsp:txXfrm>
    </dsp:sp>
    <dsp:sp modelId="{BF25671C-4225-4229-BB86-482A27D12C22}">
      <dsp:nvSpPr>
        <dsp:cNvPr id="0" name=""/>
        <dsp:cNvSpPr/>
      </dsp:nvSpPr>
      <dsp:spPr>
        <a:xfrm>
          <a:off x="9829092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Arduino</a:t>
          </a:r>
          <a:r>
            <a:rPr lang="zh-TW" sz="1800" kern="1200" smtClean="0"/>
            <a:t>程式介紹</a:t>
          </a:r>
          <a:endParaRPr lang="zh-TW" sz="1800" kern="1200"/>
        </a:p>
      </dsp:txBody>
      <dsp:txXfrm>
        <a:off x="9856081" y="1114422"/>
        <a:ext cx="1350178" cy="867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" y="-778"/>
            <a:ext cx="12189029" cy="686036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78385" y="2709547"/>
            <a:ext cx="10633644" cy="720247"/>
          </a:xfrm>
        </p:spPr>
        <p:txBody>
          <a:bodyPr/>
          <a:lstStyle>
            <a:lvl1pPr>
              <a:defRPr lang="zh-TW" altLang="en-US" sz="3600" b="1" kern="1200" spc="300" dirty="0">
                <a:solidFill>
                  <a:srgbClr val="888888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r>
              <a:rPr lang="zh-TW" altLang="en-US" dirty="0" smtClean="0"/>
              <a:t>封面</a:t>
            </a:r>
            <a:endParaRPr lang="zh-TW" altLang="en-US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664524" y="3789917"/>
            <a:ext cx="8861369" cy="10803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58089" y="99635"/>
            <a:ext cx="1078964" cy="6928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8" name="Picture 2" descr="D:\參與專案\FY107 晶片設計與半導體計畫\內部工作規劃\智造基地Logo\物聯網智造基地_logo完稿_3ot-0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759"/>
            <a:ext cx="1111159" cy="11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64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888888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52980"/>
            <a:ext cx="6866798" cy="56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50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" y="-138911"/>
            <a:ext cx="12190412" cy="68219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78385" y="2709547"/>
            <a:ext cx="10633644" cy="720247"/>
          </a:xfrm>
        </p:spPr>
        <p:txBody>
          <a:bodyPr/>
          <a:lstStyle>
            <a:lvl1pPr>
              <a:defRPr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封面</a:t>
            </a:r>
            <a:endParaRPr lang="zh-TW" altLang="en-US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664525" y="3789917"/>
            <a:ext cx="8861369" cy="10803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5837731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443"/>
          <a:stretch/>
        </p:blipFill>
        <p:spPr>
          <a:xfrm>
            <a:off x="-12393" y="-174311"/>
            <a:ext cx="6866798" cy="67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9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78385" y="2709548"/>
            <a:ext cx="10633644" cy="717004"/>
          </a:xfrm>
        </p:spPr>
        <p:txBody>
          <a:bodyPr/>
          <a:lstStyle>
            <a:lvl1pPr>
              <a:defRPr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64524" y="3789917"/>
            <a:ext cx="8861369" cy="10803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9802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199300" y="0"/>
            <a:ext cx="10186674" cy="76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778386" y="1341079"/>
            <a:ext cx="10633643" cy="4969702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2800" b="1">
                <a:solidFill>
                  <a:srgbClr val="393939"/>
                </a:solidFill>
              </a:defRPr>
            </a:lvl1pPr>
            <a:lvl2pPr marL="70485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  <a:defRPr b="0">
                <a:solidFill>
                  <a:srgbClr val="393939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  <a:defRPr>
                <a:solidFill>
                  <a:srgbClr val="393939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  <a:defRPr>
                <a:solidFill>
                  <a:srgbClr val="393939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393939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9696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199300" y="0"/>
            <a:ext cx="10186674" cy="76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4929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4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505"/>
            <a:ext cx="6866798" cy="67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320026" cy="66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48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367241" y="927040"/>
            <a:ext cx="7823175" cy="5761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428950">
            <a:off x="266134" y="1000736"/>
            <a:ext cx="3599531" cy="31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4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664522" y="1629177"/>
            <a:ext cx="8861370" cy="4737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第一層 </a:t>
            </a:r>
            <a:r>
              <a:rPr lang="en-US" altLang="zh-TW" dirty="0" smtClean="0"/>
              <a:t>28</a:t>
            </a:r>
            <a:r>
              <a:rPr lang="zh-TW" altLang="en-US" dirty="0" smtClean="0"/>
              <a:t>號 粗體</a:t>
            </a:r>
          </a:p>
          <a:p>
            <a:pPr lvl="1"/>
            <a:r>
              <a:rPr lang="zh-TW" altLang="en-US" dirty="0" smtClean="0"/>
              <a:t>第二層 </a:t>
            </a:r>
            <a:r>
              <a:rPr lang="en-US" altLang="zh-TW" dirty="0" smtClean="0"/>
              <a:t>24</a:t>
            </a:r>
            <a:r>
              <a:rPr lang="zh-TW" altLang="en-US" dirty="0" smtClean="0"/>
              <a:t>號 </a:t>
            </a:r>
          </a:p>
          <a:p>
            <a:pPr lvl="2"/>
            <a:r>
              <a:rPr lang="zh-TW" altLang="en-US" dirty="0" smtClean="0"/>
              <a:t>第三層 </a:t>
            </a:r>
            <a:r>
              <a:rPr lang="en-US" altLang="zh-TW" dirty="0" smtClean="0"/>
              <a:t>20</a:t>
            </a:r>
            <a:r>
              <a:rPr lang="zh-TW" altLang="en-US" dirty="0" smtClean="0"/>
              <a:t>號</a:t>
            </a:r>
          </a:p>
          <a:p>
            <a:pPr lvl="3"/>
            <a:r>
              <a:rPr lang="zh-TW" altLang="en-US" dirty="0" smtClean="0"/>
              <a:t>第四層 </a:t>
            </a:r>
            <a:r>
              <a:rPr lang="en-US" altLang="zh-TW" dirty="0" smtClean="0"/>
              <a:t>18</a:t>
            </a:r>
            <a:r>
              <a:rPr lang="zh-TW" altLang="en-US" dirty="0" smtClean="0"/>
              <a:t>號</a:t>
            </a:r>
          </a:p>
          <a:p>
            <a:pPr lvl="4"/>
            <a:r>
              <a:rPr lang="zh-TW" altLang="en-US" dirty="0" smtClean="0"/>
              <a:t>第五層 </a:t>
            </a:r>
            <a:r>
              <a:rPr lang="en-US" altLang="zh-TW" dirty="0" smtClean="0"/>
              <a:t>18</a:t>
            </a:r>
            <a:r>
              <a:rPr lang="zh-TW" altLang="en-US" dirty="0" smtClean="0"/>
              <a:t>號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pPr defTabSz="914400"/>
            <a:fld id="{8F4EACC7-37E3-43A5-A5FB-BEB9CE95D266}" type="slidenum">
              <a:rPr lang="zh-TW" altLang="en-US" smtClean="0"/>
              <a:pPr defTabSz="914400"/>
              <a:t>‹#›</a:t>
            </a:fld>
            <a:endParaRPr lang="zh-TW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58089" y="99635"/>
            <a:ext cx="1078964" cy="6928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6" name="Picture 2" descr="D:\參與專案\FY107 晶片設計與半導體計畫\內部工作規劃\智造基地Logo\物聯網智造基地_logo完稿_3ot-06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759"/>
            <a:ext cx="1111159" cy="11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237052" y="0"/>
            <a:ext cx="10186674" cy="692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zh-TW" altLang="en-US" dirty="0" smtClean="0"/>
              <a:t>標題 </a:t>
            </a:r>
            <a:r>
              <a:rPr lang="en-US" altLang="zh-TW" dirty="0" smtClean="0"/>
              <a:t>36</a:t>
            </a:r>
            <a:r>
              <a:rPr lang="zh-TW" altLang="en-US" dirty="0" smtClean="0"/>
              <a:t>號 粗體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539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888888"/>
          </a:solidFill>
          <a:latin typeface="Microsoft YaHei UI" pitchFamily="34" charset="-122"/>
          <a:ea typeface="Microsoft YaHei UI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1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8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etronicMEMS/CoreMaker-01/blob/master/docs/coremaker&#25805;&#20316;&#25351;&#21335;_V1.1.pdf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iml.com/plans/community-edition/" TargetMode="External"/><Relationship Id="rId2" Type="http://schemas.openxmlformats.org/officeDocument/2006/relationships/hyperlink" Target="https://sensiml.com/download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pp.sensiml.cloud/auth/login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26656" y="3285747"/>
            <a:ext cx="10729192" cy="720247"/>
          </a:xfrm>
        </p:spPr>
        <p:txBody>
          <a:bodyPr/>
          <a:lstStyle/>
          <a:p>
            <a:r>
              <a:rPr lang="en-US" altLang="zh-TW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CoreMaker-01 </a:t>
            </a:r>
            <a:r>
              <a:rPr lang="zh-TW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雨天自動關窗模擬</a:t>
            </a:r>
          </a:p>
        </p:txBody>
      </p:sp>
      <p:pic>
        <p:nvPicPr>
          <p:cNvPr id="8" name="Picture 3" descr="D:\參與專案\FY107 晶片設計與半導體計畫\內部工作規劃\智造基地Logo\物聯網智造基地_logo完稿_ot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08" y="1629177"/>
            <a:ext cx="6669498" cy="166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4727233" y="4510164"/>
            <a:ext cx="5327898" cy="1080370"/>
          </a:xfrm>
        </p:spPr>
        <p:txBody>
          <a:bodyPr>
            <a:normAutofit/>
          </a:bodyPr>
          <a:lstStyle/>
          <a:p>
            <a:pPr algn="l"/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指導單位：　　　經濟部工業局</a:t>
            </a:r>
            <a:endParaRPr lang="en-US" altLang="zh-TW" sz="16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執行單位</a:t>
            </a:r>
            <a:r>
              <a:rPr lang="zh-TW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：財團法人資訊工業策進</a:t>
            </a:r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會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12" y="4366115"/>
            <a:ext cx="660490" cy="4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0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2-3. </a:t>
            </a:r>
            <a:r>
              <a:rPr lang="zh-TW" altLang="en-US" dirty="0"/>
              <a:t>範例所需</a:t>
            </a:r>
            <a:r>
              <a:rPr lang="zh-TW" altLang="en-US" dirty="0" smtClean="0"/>
              <a:t>材料</a:t>
            </a:r>
            <a:endParaRPr lang="zh-TW" altLang="en-US" dirty="0"/>
          </a:p>
        </p:txBody>
      </p:sp>
      <p:sp>
        <p:nvSpPr>
          <p:cNvPr id="4" name="CustomShape 2"/>
          <p:cNvSpPr/>
          <p:nvPr/>
        </p:nvSpPr>
        <p:spPr>
          <a:xfrm>
            <a:off x="5332994" y="908931"/>
            <a:ext cx="7098092" cy="35096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579" tIns="40790" rIns="81579" bIns="40790">
            <a:noAutofit/>
          </a:bodyPr>
          <a:lstStyle/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Z" altLang="zh-TW" sz="2400" dirty="0" smtClean="0">
                <a:latin typeface="+mn-ea"/>
              </a:rPr>
              <a:t>CoreMaker-01 </a:t>
            </a:r>
            <a:r>
              <a:rPr lang="en-US" altLang="zh-TW" sz="2400" dirty="0" smtClean="0">
                <a:latin typeface="+mn-ea"/>
              </a:rPr>
              <a:t>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 smtClean="0">
                <a:latin typeface="+mn-ea"/>
              </a:rPr>
              <a:t>Windows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 smtClean="0">
                <a:latin typeface="+mn-ea"/>
              </a:rPr>
              <a:t>10</a:t>
            </a:r>
            <a:r>
              <a:rPr lang="zh-TW" altLang="en-US" sz="2400" dirty="0" smtClean="0">
                <a:latin typeface="+mn-ea"/>
              </a:rPr>
              <a:t> 電腦 </a:t>
            </a:r>
            <a:r>
              <a:rPr lang="en-US" altLang="zh-TW" sz="2400" dirty="0" smtClean="0">
                <a:latin typeface="+mn-ea"/>
              </a:rPr>
              <a:t>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 smtClean="0">
                <a:latin typeface="+mn-ea"/>
              </a:rPr>
              <a:t>Arduino </a:t>
            </a:r>
            <a:r>
              <a:rPr lang="en-US" altLang="zh-TW" sz="2400" dirty="0">
                <a:latin typeface="+mn-ea"/>
              </a:rPr>
              <a:t>U</a:t>
            </a:r>
            <a:r>
              <a:rPr lang="en-US" altLang="zh-TW" sz="2400" dirty="0" smtClean="0">
                <a:latin typeface="+mn-ea"/>
              </a:rPr>
              <a:t>no 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Z" altLang="zh-TW" sz="2400" dirty="0">
                <a:latin typeface="+mn-ea"/>
              </a:rPr>
              <a:t>SG90 </a:t>
            </a:r>
            <a:r>
              <a:rPr lang="en-US" altLang="zh-TW" sz="2400" dirty="0">
                <a:latin typeface="+mn-ea"/>
              </a:rPr>
              <a:t>360</a:t>
            </a:r>
            <a:r>
              <a:rPr lang="zh-TW" altLang="en-US" sz="2400" dirty="0">
                <a:latin typeface="+mn-ea"/>
              </a:rPr>
              <a:t>度連續旋轉</a:t>
            </a:r>
            <a:r>
              <a:rPr lang="en-US" altLang="zh-TW" sz="2400" dirty="0">
                <a:latin typeface="+mn-ea"/>
              </a:rPr>
              <a:t>(</a:t>
            </a:r>
            <a:r>
              <a:rPr lang="zh-TW" altLang="en-US" sz="2400" dirty="0">
                <a:latin typeface="+mn-ea"/>
              </a:rPr>
              <a:t>伺服馬達</a:t>
            </a:r>
            <a:r>
              <a:rPr lang="en-US" altLang="zh-TW" sz="2400" dirty="0">
                <a:latin typeface="+mn-ea"/>
              </a:rPr>
              <a:t>)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</a:t>
            </a:r>
            <a:r>
              <a:rPr lang="en-US" altLang="zh-TW" sz="2400" dirty="0" smtClean="0">
                <a:latin typeface="+mn-ea"/>
              </a:rPr>
              <a:t>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>
                <a:latin typeface="+mn-ea"/>
              </a:rPr>
              <a:t>Micro-USB</a:t>
            </a:r>
            <a:r>
              <a:rPr lang="zh-TW" altLang="en-US" sz="2400" dirty="0">
                <a:latin typeface="+mn-ea"/>
              </a:rPr>
              <a:t>充電傳輸</a:t>
            </a:r>
            <a:r>
              <a:rPr lang="zh-TW" altLang="en-US" sz="2400" dirty="0" smtClean="0">
                <a:latin typeface="+mn-ea"/>
              </a:rPr>
              <a:t>線</a:t>
            </a:r>
            <a:r>
              <a:rPr lang="en-US" altLang="zh-TW" sz="2400" dirty="0" smtClean="0">
                <a:latin typeface="+mn-ea"/>
              </a:rPr>
              <a:t>(</a:t>
            </a:r>
            <a:r>
              <a:rPr lang="zh-TW" altLang="en-US" sz="2400" dirty="0" smtClean="0">
                <a:latin typeface="+mn-ea"/>
              </a:rPr>
              <a:t>給</a:t>
            </a:r>
            <a:r>
              <a:rPr lang="en-BZ" altLang="zh-TW" sz="2400" dirty="0">
                <a:latin typeface="+mn-ea"/>
              </a:rPr>
              <a:t>CoreMaker-01 </a:t>
            </a:r>
            <a:r>
              <a:rPr lang="en-US" altLang="zh-TW" sz="2400" dirty="0" smtClean="0">
                <a:latin typeface="+mn-ea"/>
              </a:rPr>
              <a:t>)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>
                <a:latin typeface="+mn-ea"/>
              </a:rPr>
              <a:t>USB </a:t>
            </a:r>
            <a:r>
              <a:rPr lang="en-BZ" altLang="zh-TW" sz="2400" dirty="0" smtClean="0">
                <a:latin typeface="+mn-ea"/>
              </a:rPr>
              <a:t>Type-B</a:t>
            </a:r>
            <a:r>
              <a:rPr lang="zh-TW" altLang="en-US" sz="2400" dirty="0">
                <a:latin typeface="+mn-ea"/>
              </a:rPr>
              <a:t>充電傳輸</a:t>
            </a:r>
            <a:r>
              <a:rPr lang="zh-TW" altLang="en-US" sz="2400" dirty="0" smtClean="0">
                <a:latin typeface="+mn-ea"/>
              </a:rPr>
              <a:t>線</a:t>
            </a:r>
            <a:r>
              <a:rPr lang="en-US" altLang="zh-TW" sz="2400" dirty="0" smtClean="0">
                <a:latin typeface="+mn-ea"/>
              </a:rPr>
              <a:t>(</a:t>
            </a:r>
            <a:r>
              <a:rPr lang="zh-TW" altLang="en-US" sz="2400" dirty="0" smtClean="0">
                <a:latin typeface="+mn-ea"/>
              </a:rPr>
              <a:t>給</a:t>
            </a:r>
            <a:r>
              <a:rPr lang="en-US" altLang="zh-TW" sz="2400" dirty="0">
                <a:latin typeface="+mn-ea"/>
              </a:rPr>
              <a:t>Arduino </a:t>
            </a:r>
            <a:r>
              <a:rPr lang="en-US" altLang="zh-TW" sz="2400" dirty="0" smtClean="0">
                <a:latin typeface="+mn-ea"/>
              </a:rPr>
              <a:t>Uno)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</a:t>
            </a:r>
            <a:r>
              <a:rPr lang="en-US" altLang="zh-TW" sz="2400" dirty="0" smtClean="0">
                <a:latin typeface="+mn-ea"/>
              </a:rPr>
              <a:t>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>
                <a:latin typeface="+mn-ea"/>
              </a:rPr>
              <a:t>USB</a:t>
            </a:r>
            <a:r>
              <a:rPr lang="zh-TW" altLang="en-US" sz="2400" dirty="0">
                <a:latin typeface="+mn-ea"/>
              </a:rPr>
              <a:t>轉</a:t>
            </a:r>
            <a:r>
              <a:rPr lang="en-US" altLang="zh-TW" sz="2400" dirty="0">
                <a:latin typeface="+mn-ea"/>
              </a:rPr>
              <a:t>TTL</a:t>
            </a:r>
            <a:r>
              <a:rPr lang="zh-TW" altLang="en-US" sz="2400" dirty="0">
                <a:latin typeface="+mn-ea"/>
              </a:rPr>
              <a:t>序列傳輸</a:t>
            </a:r>
            <a:r>
              <a:rPr lang="zh-TW" altLang="en-US" sz="2400" dirty="0" smtClean="0">
                <a:latin typeface="+mn-ea"/>
              </a:rPr>
              <a:t>線 </a:t>
            </a:r>
            <a:r>
              <a:rPr lang="en-US" altLang="zh-TW" sz="2400" dirty="0">
                <a:latin typeface="+mn-ea"/>
              </a:rPr>
              <a:t>×1</a:t>
            </a:r>
            <a:endParaRPr lang="en-US" altLang="zh-TW" sz="2400" dirty="0" smtClean="0">
              <a:latin typeface="+mn-ea"/>
            </a:endParaRP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單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芯線 </a:t>
            </a:r>
            <a:r>
              <a:rPr lang="en-US" altLang="zh-TW" sz="2400" dirty="0">
                <a:latin typeface="+mn-ea"/>
              </a:rPr>
              <a:t>×</a:t>
            </a:r>
            <a:r>
              <a:rPr lang="zh-TW" altLang="en-US" sz="2400" dirty="0" smtClean="0">
                <a:latin typeface="+mn-ea"/>
              </a:rPr>
              <a:t>少許</a:t>
            </a:r>
            <a:endParaRPr lang="en-US" altLang="zh-TW" sz="2400" dirty="0" smtClean="0">
              <a:latin typeface="+mn-ea"/>
            </a:endParaRP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9V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電池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(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給</a:t>
            </a:r>
            <a:r>
              <a:rPr lang="en-BZ" altLang="zh-TW" sz="2400" spc="-1" dirty="0">
                <a:solidFill>
                  <a:srgbClr val="000000"/>
                </a:solidFill>
                <a:latin typeface="+mn-ea"/>
              </a:rPr>
              <a:t>Arduino Uno) 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</a:t>
            </a:r>
            <a:r>
              <a:rPr lang="en-US" altLang="zh-TW" sz="2400" dirty="0" smtClean="0">
                <a:latin typeface="+mn-ea"/>
              </a:rPr>
              <a:t>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 smtClean="0">
                <a:latin typeface="+mn-ea"/>
              </a:rPr>
              <a:t>1.5V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電池</a:t>
            </a:r>
            <a:r>
              <a:rPr lang="en-US" altLang="zh-TW" sz="2400" dirty="0">
                <a:latin typeface="+mn-ea"/>
              </a:rPr>
              <a:t>(</a:t>
            </a:r>
            <a:r>
              <a:rPr lang="zh-TW" altLang="en-US" sz="2400" dirty="0">
                <a:latin typeface="+mn-ea"/>
              </a:rPr>
              <a:t>給</a:t>
            </a:r>
            <a:r>
              <a:rPr lang="en-BZ" altLang="zh-TW" sz="2400" dirty="0">
                <a:latin typeface="+mn-ea"/>
              </a:rPr>
              <a:t>CoreMaker-01 </a:t>
            </a:r>
            <a:r>
              <a:rPr lang="en-US" altLang="zh-TW" sz="2400" dirty="0">
                <a:latin typeface="+mn-ea"/>
              </a:rPr>
              <a:t>)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TW" sz="2400" dirty="0" smtClean="0">
                <a:latin typeface="+mn-ea"/>
              </a:rPr>
              <a:t>×?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400" spc="-1" dirty="0">
              <a:solidFill>
                <a:srgbClr val="000000"/>
              </a:solidFill>
              <a:latin typeface="+mn-ea"/>
            </a:endParaRP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400" dirty="0" smtClean="0">
              <a:latin typeface="+mn-ea"/>
            </a:endParaRPr>
          </a:p>
          <a:p>
            <a:pPr marL="195794" indent="-192201" defTabSz="82885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400" spc="-1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95794" indent="-192201" defTabSz="82885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95794" indent="-192201" defTabSz="82885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500" spc="-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t="3699" r="6892" b="2862"/>
          <a:stretch/>
        </p:blipFill>
        <p:spPr>
          <a:xfrm>
            <a:off x="1092200" y="693490"/>
            <a:ext cx="3994894" cy="55908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93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435087" y="6511166"/>
            <a:ext cx="523319" cy="313082"/>
          </a:xfrm>
        </p:spPr>
        <p:txBody>
          <a:bodyPr/>
          <a:lstStyle/>
          <a:p>
            <a:fld id="{8F4EACC7-37E3-43A5-A5FB-BEB9CE95D266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2-4-3. </a:t>
            </a:r>
            <a:r>
              <a:rPr lang="en-US" altLang="zh-TW" dirty="0" smtClean="0"/>
              <a:t>SG90 360</a:t>
            </a:r>
            <a:r>
              <a:rPr lang="zh-TW" altLang="en-US" dirty="0"/>
              <a:t>度連續旋轉舵機介紹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03" y="2232386"/>
            <a:ext cx="3809504" cy="38108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63882" y="2121728"/>
            <a:ext cx="5705653" cy="3786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尺        寸</a:t>
            </a:r>
            <a:r>
              <a:rPr lang="zh-TW" altLang="en-US" sz="2000" dirty="0">
                <a:latin typeface="+mn-ea"/>
              </a:rPr>
              <a:t>： </a:t>
            </a:r>
            <a:r>
              <a:rPr lang="en-US" altLang="zh-TW" sz="2000" dirty="0">
                <a:latin typeface="+mn-ea"/>
              </a:rPr>
              <a:t>23mm*12.5mm*29.5mm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重</a:t>
            </a:r>
            <a:r>
              <a:rPr lang="zh-TW" altLang="en-US" sz="2000" dirty="0">
                <a:latin typeface="+mn-ea"/>
              </a:rPr>
              <a:t>　　</a:t>
            </a:r>
            <a:r>
              <a:rPr lang="zh-TW" altLang="en-US" sz="2000" dirty="0" smtClean="0">
                <a:latin typeface="+mn-ea"/>
              </a:rPr>
              <a:t>量： </a:t>
            </a:r>
            <a:r>
              <a:rPr lang="en-US" altLang="zh-TW" sz="2000" dirty="0" smtClean="0">
                <a:latin typeface="+mn-ea"/>
              </a:rPr>
              <a:t>9</a:t>
            </a:r>
            <a:r>
              <a:rPr lang="zh-TW" altLang="en-US" sz="2000" dirty="0">
                <a:latin typeface="+mn-ea"/>
              </a:rPr>
              <a:t>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n-ea"/>
              </a:rPr>
              <a:t>轉動角度</a:t>
            </a:r>
            <a:r>
              <a:rPr lang="zh-TW" altLang="en-US" sz="2000" dirty="0" smtClean="0">
                <a:latin typeface="+mn-ea"/>
              </a:rPr>
              <a:t>： </a:t>
            </a:r>
            <a:r>
              <a:rPr lang="en-US" altLang="zh-TW" sz="2000" dirty="0" smtClean="0">
                <a:latin typeface="+mn-ea"/>
              </a:rPr>
              <a:t>360</a:t>
            </a:r>
            <a:r>
              <a:rPr lang="zh-TW" altLang="en-US" sz="2000" dirty="0">
                <a:latin typeface="+mn-ea"/>
              </a:rPr>
              <a:t>度連續旋轉</a:t>
            </a:r>
            <a:r>
              <a:rPr lang="zh-TW" altLang="en-US" sz="2000" dirty="0" smtClean="0">
                <a:latin typeface="+mn-ea"/>
              </a:rPr>
              <a:t>（由</a:t>
            </a:r>
            <a:r>
              <a:rPr lang="en-US" altLang="zh-TW" sz="2000" dirty="0">
                <a:latin typeface="+mn-ea"/>
              </a:rPr>
              <a:t>PWM</a:t>
            </a:r>
            <a:r>
              <a:rPr lang="zh-TW" altLang="en-US" sz="2000" dirty="0">
                <a:latin typeface="+mn-ea"/>
              </a:rPr>
              <a:t>控制</a:t>
            </a:r>
            <a:r>
              <a:rPr lang="zh-TW" altLang="en-US" sz="2000" dirty="0" smtClean="0">
                <a:latin typeface="+mn-ea"/>
              </a:rPr>
              <a:t>轉  </a:t>
            </a:r>
            <a:r>
              <a:rPr lang="en-US" altLang="zh-TW" sz="2000" dirty="0" smtClean="0">
                <a:latin typeface="+mn-ea"/>
              </a:rPr>
              <a:t>	           	           </a:t>
            </a:r>
            <a:r>
              <a:rPr lang="zh-TW" altLang="en-US" sz="2000" dirty="0" smtClean="0">
                <a:latin typeface="+mn-ea"/>
              </a:rPr>
              <a:t>速</a:t>
            </a:r>
            <a:r>
              <a:rPr lang="zh-TW" altLang="en-US" sz="2000" dirty="0">
                <a:latin typeface="+mn-ea"/>
              </a:rPr>
              <a:t>及正反轉</a:t>
            </a:r>
            <a:r>
              <a:rPr lang="zh-TW" altLang="en-US" sz="2000" dirty="0" smtClean="0">
                <a:latin typeface="+mn-ea"/>
              </a:rPr>
              <a:t>）</a:t>
            </a:r>
            <a:endParaRPr lang="en-US" altLang="zh-TW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工作扭矩</a:t>
            </a:r>
            <a:r>
              <a:rPr lang="zh-TW" altLang="en-US" sz="2000" dirty="0">
                <a:latin typeface="+mn-ea"/>
              </a:rPr>
              <a:t>： </a:t>
            </a:r>
            <a:r>
              <a:rPr lang="en-US" altLang="zh-TW" sz="2000" dirty="0">
                <a:latin typeface="+mn-ea"/>
              </a:rPr>
              <a:t>1.8kg/cm(6V)</a:t>
            </a:r>
            <a:r>
              <a:rPr lang="zh-TW" altLang="en-US" sz="2000" dirty="0">
                <a:latin typeface="+mn-ea"/>
              </a:rPr>
              <a:t>；</a:t>
            </a:r>
            <a:r>
              <a:rPr lang="en-US" altLang="zh-TW" sz="2000" dirty="0">
                <a:latin typeface="+mn-ea"/>
              </a:rPr>
              <a:t>1.4 kg/cm</a:t>
            </a:r>
            <a:r>
              <a:rPr lang="zh-TW" altLang="en-US" sz="2000" dirty="0">
                <a:latin typeface="+mn-ea"/>
              </a:rPr>
              <a:t>（</a:t>
            </a:r>
            <a:r>
              <a:rPr lang="en-US" altLang="zh-TW" sz="2000" dirty="0">
                <a:latin typeface="+mn-ea"/>
              </a:rPr>
              <a:t>4.8V</a:t>
            </a:r>
            <a:r>
              <a:rPr lang="zh-TW" altLang="en-US" sz="2000" dirty="0">
                <a:latin typeface="+mn-ea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工作</a:t>
            </a:r>
            <a:r>
              <a:rPr lang="zh-TW" altLang="en-US" sz="2000" dirty="0">
                <a:latin typeface="+mn-ea"/>
              </a:rPr>
              <a:t>電壓： </a:t>
            </a:r>
            <a:r>
              <a:rPr lang="en-US" altLang="zh-TW" sz="2000" dirty="0">
                <a:latin typeface="+mn-ea"/>
              </a:rPr>
              <a:t>3.0V~7.2V</a:t>
            </a:r>
            <a:r>
              <a:rPr lang="zh-TW" altLang="en-US" sz="2000" dirty="0">
                <a:latin typeface="+mn-ea"/>
              </a:rPr>
              <a:t>（建議</a:t>
            </a:r>
            <a:r>
              <a:rPr lang="en-US" altLang="zh-TW" sz="2000" dirty="0">
                <a:latin typeface="+mn-ea"/>
              </a:rPr>
              <a:t>5V</a:t>
            </a:r>
            <a:r>
              <a:rPr lang="zh-TW" altLang="en-US" sz="2000" dirty="0">
                <a:latin typeface="+mn-ea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連接線</a:t>
            </a:r>
            <a:r>
              <a:rPr lang="zh-TW" altLang="en-US" sz="2000" dirty="0">
                <a:latin typeface="+mn-ea"/>
              </a:rPr>
              <a:t>長： </a:t>
            </a:r>
            <a:r>
              <a:rPr lang="en-US" altLang="zh-TW" sz="2000" dirty="0" smtClean="0">
                <a:latin typeface="+mn-ea"/>
              </a:rPr>
              <a:t>25cm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n-ea"/>
              </a:rPr>
              <a:t>接線方式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: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紅線</a:t>
            </a:r>
            <a:r>
              <a:rPr lang="en-US" altLang="zh-TW" sz="2000" dirty="0">
                <a:latin typeface="+mn-ea"/>
                <a:sym typeface="Wingdings" panose="05000000000000000000" pitchFamily="2" charset="2"/>
              </a:rPr>
              <a:t>￫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5V ,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棕線</a:t>
            </a:r>
            <a:r>
              <a:rPr lang="en-US" altLang="zh-TW" sz="20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￫ 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地線 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,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橙線 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￫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訊號</a:t>
            </a:r>
            <a:r>
              <a:rPr lang="zh-TW" altLang="en-US" sz="2000" dirty="0">
                <a:latin typeface="+mn-ea"/>
                <a:sym typeface="Wingdings" panose="05000000000000000000" pitchFamily="2" charset="2"/>
              </a:rPr>
              <a:t>線</a:t>
            </a:r>
            <a:endParaRPr lang="en-US" altLang="zh-TW" sz="20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14181" y="1569927"/>
            <a:ext cx="1415588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技術參數</a:t>
            </a:r>
          </a:p>
        </p:txBody>
      </p:sp>
    </p:spTree>
    <p:extLst>
      <p:ext uri="{BB962C8B-B14F-4D97-AF65-F5344CB8AC3E}">
        <p14:creationId xmlns:p14="http://schemas.microsoft.com/office/powerpoint/2010/main" val="139908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直線接點 78"/>
          <p:cNvCxnSpPr/>
          <p:nvPr/>
        </p:nvCxnSpPr>
        <p:spPr>
          <a:xfrm>
            <a:off x="1388448" y="3069754"/>
            <a:ext cx="0" cy="360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5693732" y="6645921"/>
            <a:ext cx="523319" cy="313082"/>
          </a:xfrm>
        </p:spPr>
        <p:txBody>
          <a:bodyPr/>
          <a:lstStyle/>
          <a:p>
            <a:fld id="{8F4EACC7-37E3-43A5-A5FB-BEB9CE95D266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2-5. </a:t>
            </a:r>
            <a:r>
              <a:rPr lang="zh-TW" altLang="en-US" dirty="0"/>
              <a:t>電路接線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grpSp>
        <p:nvGrpSpPr>
          <p:cNvPr id="92" name="群組 91"/>
          <p:cNvGrpSpPr/>
          <p:nvPr/>
        </p:nvGrpSpPr>
        <p:grpSpPr>
          <a:xfrm>
            <a:off x="7450562" y="4293890"/>
            <a:ext cx="1087515" cy="2018721"/>
            <a:chOff x="2034669" y="3552366"/>
            <a:chExt cx="1087515" cy="2018721"/>
          </a:xfrm>
        </p:grpSpPr>
        <p:pic>
          <p:nvPicPr>
            <p:cNvPr id="56" name="圖片 5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59"/>
            <a:stretch/>
          </p:blipFill>
          <p:spPr>
            <a:xfrm>
              <a:off x="2034669" y="3552366"/>
              <a:ext cx="1087515" cy="1556045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2216788" y="5155589"/>
              <a:ext cx="72327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電池</a:t>
              </a:r>
              <a:endPara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57351"/>
              </p:ext>
            </p:extLst>
          </p:nvPr>
        </p:nvGraphicFramePr>
        <p:xfrm>
          <a:off x="6533401" y="2943133"/>
          <a:ext cx="1313310" cy="22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7770"/>
                <a:gridCol w="437770"/>
                <a:gridCol w="437770"/>
              </a:tblGrid>
              <a:tr h="2041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zh-TW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RX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TX</a:t>
                      </a:r>
                      <a:endParaRPr lang="zh-TW" altLang="en-US" sz="9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90" name="圖片 8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04" y="1366673"/>
            <a:ext cx="3024335" cy="21514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flipH="1">
            <a:off x="3235628" y="4149873"/>
            <a:ext cx="2673464" cy="2110316"/>
            <a:chOff x="3862958" y="514691"/>
            <a:chExt cx="2323393" cy="1833985"/>
          </a:xfrm>
        </p:grpSpPr>
        <p:grpSp>
          <p:nvGrpSpPr>
            <p:cNvPr id="91" name="群組 90"/>
            <p:cNvGrpSpPr/>
            <p:nvPr/>
          </p:nvGrpSpPr>
          <p:grpSpPr>
            <a:xfrm>
              <a:off x="3862958" y="514691"/>
              <a:ext cx="2323393" cy="1833985"/>
              <a:chOff x="1752974" y="1361997"/>
              <a:chExt cx="2323393" cy="1833985"/>
            </a:xfrm>
          </p:grpSpPr>
          <p:pic>
            <p:nvPicPr>
              <p:cNvPr id="54" name="圖片 53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4" t="10362" r="20946" b="1790"/>
              <a:stretch/>
            </p:blipFill>
            <p:spPr>
              <a:xfrm flipH="1">
                <a:off x="1752974" y="1361997"/>
                <a:ext cx="2323393" cy="1698997"/>
              </a:xfrm>
              <a:prstGeom prst="rect">
                <a:avLst/>
              </a:prstGeom>
            </p:spPr>
          </p:pic>
          <p:sp>
            <p:nvSpPr>
              <p:cNvPr id="55" name="文字方塊 54"/>
              <p:cNvSpPr txBox="1"/>
              <p:nvPr/>
            </p:nvSpPr>
            <p:spPr>
              <a:xfrm>
                <a:off x="1904126" y="2780484"/>
                <a:ext cx="12618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伺服</a:t>
                </a:r>
                <a:r>
                  <a:rPr lang="zh-TW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馬達</a:t>
                </a:r>
                <a:endPara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5231110" y="2061642"/>
              <a:ext cx="432048" cy="158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8538077" y="621482"/>
            <a:ext cx="20371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endParaRPr lang="zh-TW" altLang="en-US" b="1" dirty="0" err="1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4698825" y="1009400"/>
            <a:ext cx="0" cy="4761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4700795" y="1009400"/>
            <a:ext cx="295035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7642535" y="1009400"/>
            <a:ext cx="8618" cy="19337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4601421" y="1136021"/>
            <a:ext cx="0" cy="3600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4603391" y="1136021"/>
            <a:ext cx="26114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H="1">
            <a:off x="7210487" y="1136021"/>
            <a:ext cx="8618" cy="180711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V="1">
            <a:off x="3900387" y="3409665"/>
            <a:ext cx="0" cy="596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 flipV="1">
            <a:off x="3884780" y="3990734"/>
            <a:ext cx="2902277" cy="15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6787057" y="3192563"/>
            <a:ext cx="0" cy="800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1602481" y="3213770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1602481" y="321377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1388448" y="3069754"/>
            <a:ext cx="7180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982638" y="3331208"/>
            <a:ext cx="1051891" cy="1610754"/>
            <a:chOff x="1226891" y="3331208"/>
            <a:chExt cx="1051891" cy="1610754"/>
          </a:xfrm>
        </p:grpSpPr>
        <p:grpSp>
          <p:nvGrpSpPr>
            <p:cNvPr id="46" name="群組 45"/>
            <p:cNvGrpSpPr/>
            <p:nvPr/>
          </p:nvGrpSpPr>
          <p:grpSpPr>
            <a:xfrm>
              <a:off x="1226891" y="3331208"/>
              <a:ext cx="1051891" cy="1610754"/>
              <a:chOff x="989621" y="3227389"/>
              <a:chExt cx="1051891" cy="1610754"/>
            </a:xfrm>
          </p:grpSpPr>
          <p:sp>
            <p:nvSpPr>
              <p:cNvPr id="78" name="文字方塊 77"/>
              <p:cNvSpPr txBox="1"/>
              <p:nvPr/>
            </p:nvSpPr>
            <p:spPr>
              <a:xfrm>
                <a:off x="989621" y="4422645"/>
                <a:ext cx="105189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9V</a:t>
                </a:r>
                <a:r>
                  <a:rPr lang="zh-TW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電池</a:t>
                </a:r>
                <a:endPara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CFDFF"/>
                  </a:clrFrom>
                  <a:clrTo>
                    <a:srgbClr val="FCFD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2042" y="3227389"/>
                <a:ext cx="527050" cy="1123950"/>
              </a:xfrm>
              <a:prstGeom prst="rect">
                <a:avLst/>
              </a:prstGeom>
            </p:spPr>
          </p:pic>
        </p:grpSp>
        <p:sp>
          <p:nvSpPr>
            <p:cNvPr id="81" name="矩形 80"/>
            <p:cNvSpPr/>
            <p:nvPr/>
          </p:nvSpPr>
          <p:spPr>
            <a:xfrm>
              <a:off x="1991745" y="3373661"/>
              <a:ext cx="45719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3" name="矩形 92"/>
          <p:cNvSpPr/>
          <p:nvPr/>
        </p:nvSpPr>
        <p:spPr>
          <a:xfrm>
            <a:off x="10027417" y="3561110"/>
            <a:ext cx="216024" cy="487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4" name="直線單箭頭接點 93"/>
          <p:cNvCxnSpPr>
            <a:stCxn id="93" idx="2"/>
          </p:cNvCxnSpPr>
          <p:nvPr/>
        </p:nvCxnSpPr>
        <p:spPr>
          <a:xfrm>
            <a:off x="10135429" y="4048893"/>
            <a:ext cx="0" cy="581501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 flipV="1">
            <a:off x="3790950" y="3373661"/>
            <a:ext cx="0" cy="11528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 flipH="1">
            <a:off x="2926854" y="5946143"/>
            <a:ext cx="4611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 flipH="1">
            <a:off x="2854846" y="5996684"/>
            <a:ext cx="5498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/>
          <p:cNvCxnSpPr/>
          <p:nvPr/>
        </p:nvCxnSpPr>
        <p:spPr>
          <a:xfrm flipV="1">
            <a:off x="3702008" y="3409665"/>
            <a:ext cx="0" cy="10282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2854846" y="4437906"/>
            <a:ext cx="8471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2926854" y="4515703"/>
            <a:ext cx="864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/>
          <p:cNvCxnSpPr/>
          <p:nvPr/>
        </p:nvCxnSpPr>
        <p:spPr>
          <a:xfrm flipV="1">
            <a:off x="2938284" y="4513175"/>
            <a:ext cx="0" cy="1432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/>
          <p:nvPr/>
        </p:nvCxnSpPr>
        <p:spPr>
          <a:xfrm flipV="1">
            <a:off x="2854846" y="4437909"/>
            <a:ext cx="0" cy="15587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/>
          <p:cNvCxnSpPr/>
          <p:nvPr/>
        </p:nvCxnSpPr>
        <p:spPr>
          <a:xfrm flipV="1">
            <a:off x="3703978" y="1003936"/>
            <a:ext cx="0" cy="4761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/>
          <p:cNvCxnSpPr/>
          <p:nvPr/>
        </p:nvCxnSpPr>
        <p:spPr>
          <a:xfrm>
            <a:off x="751650" y="1003936"/>
            <a:ext cx="295035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直線接點 118"/>
          <p:cNvCxnSpPr/>
          <p:nvPr/>
        </p:nvCxnSpPr>
        <p:spPr>
          <a:xfrm>
            <a:off x="760268" y="1003936"/>
            <a:ext cx="0" cy="505205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/>
          <p:cNvCxnSpPr/>
          <p:nvPr/>
        </p:nvCxnSpPr>
        <p:spPr>
          <a:xfrm>
            <a:off x="760268" y="6055993"/>
            <a:ext cx="271100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121202"/>
              </p:ext>
            </p:extLst>
          </p:nvPr>
        </p:nvGraphicFramePr>
        <p:xfrm>
          <a:off x="9775389" y="4734786"/>
          <a:ext cx="72008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Boost_EN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zh-TW" alt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83" name="群組 82"/>
          <p:cNvGrpSpPr/>
          <p:nvPr/>
        </p:nvGrpSpPr>
        <p:grpSpPr>
          <a:xfrm>
            <a:off x="6533402" y="1009400"/>
            <a:ext cx="4320480" cy="3082320"/>
            <a:chOff x="6023198" y="1432382"/>
            <a:chExt cx="5288119" cy="4141535"/>
          </a:xfrm>
        </p:grpSpPr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5931" y="1432382"/>
              <a:ext cx="3285386" cy="4141535"/>
            </a:xfrm>
            <a:prstGeom prst="rect">
              <a:avLst/>
            </a:prstGeom>
          </p:spPr>
        </p:pic>
        <p:sp>
          <p:nvSpPr>
            <p:cNvPr id="69" name="矩形 68"/>
            <p:cNvSpPr/>
            <p:nvPr/>
          </p:nvSpPr>
          <p:spPr>
            <a:xfrm>
              <a:off x="9335566" y="3357786"/>
              <a:ext cx="792088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6023198" y="4052726"/>
              <a:ext cx="1628540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8" name="直線單箭頭接點 37"/>
          <p:cNvCxnSpPr>
            <a:stCxn id="69" idx="1"/>
            <a:endCxn id="70" idx="3"/>
          </p:cNvCxnSpPr>
          <p:nvPr/>
        </p:nvCxnSpPr>
        <p:spPr>
          <a:xfrm flipH="1">
            <a:off x="7846711" y="2603149"/>
            <a:ext cx="1392950" cy="454284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10027418" y="3571632"/>
            <a:ext cx="216024" cy="419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543186" y="4869954"/>
            <a:ext cx="12244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8538077" y="5302002"/>
            <a:ext cx="12244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0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2-6. CoreMaker-01</a:t>
            </a:r>
            <a:r>
              <a:rPr lang="zh-TW" altLang="en-US" dirty="0" smtClean="0"/>
              <a:t>腳位</a:t>
            </a:r>
            <a:r>
              <a:rPr lang="zh-TW" altLang="en-US" dirty="0"/>
              <a:t>與元件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4" name="CustomShape 3"/>
          <p:cNvSpPr/>
          <p:nvPr/>
        </p:nvSpPr>
        <p:spPr>
          <a:xfrm>
            <a:off x="1919286" y="1513138"/>
            <a:ext cx="8499348" cy="465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588" tIns="40795" rIns="81588" bIns="40795">
            <a:noAutofit/>
          </a:bodyPr>
          <a:lstStyle/>
          <a:p>
            <a:pPr marL="343554" indent="-342900" defTabSz="828936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板子中間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J8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區域是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UART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腳位，其中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板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上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RX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和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TX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分別連接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Arduino Uno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上的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TX→1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以及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RX←0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，將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以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UART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模式傳送模型辨別結果。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GND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則對接</a:t>
            </a:r>
            <a:endParaRPr lang="en-US" altLang="zh-TW" sz="2400" spc="-1" dirty="0" smtClean="0">
              <a:solidFill>
                <a:srgbClr val="000000"/>
              </a:solidFill>
              <a:latin typeface="+mn-ea"/>
            </a:endParaRPr>
          </a:p>
          <a:p>
            <a:pPr marL="343554" indent="-342900" defTabSz="828936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外接電池接在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J5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區域，正負極對接。</a:t>
            </a:r>
            <a:endParaRPr lang="en-US" altLang="zh-TW" sz="2400" spc="-1" dirty="0">
              <a:solidFill>
                <a:srgbClr val="000000"/>
              </a:solidFill>
              <a:latin typeface="+mn-ea"/>
            </a:endParaRPr>
          </a:p>
          <a:p>
            <a:pPr marL="343554" indent="-342900" defTabSz="828936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馬達使用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SG90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伺服馬達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，將其連接在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Arduino Uno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上，當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Uno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收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到辨別結果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進行處理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後，再將如何轉動的訊息傳至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SG90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伺服馬達。</a:t>
            </a:r>
            <a:endParaRPr lang="en-US" altLang="zh-TW" sz="2400" spc="-1" dirty="0" smtClean="0">
              <a:solidFill>
                <a:srgbClr val="000000"/>
              </a:solidFill>
              <a:latin typeface="+mn-ea"/>
            </a:endParaRPr>
          </a:p>
          <a:p>
            <a:pPr marL="654" defTabSz="828936">
              <a:buClr>
                <a:srgbClr val="000000"/>
              </a:buClr>
            </a:pPr>
            <a:endParaRPr lang="en-US" sz="2500" spc="-1" dirty="0">
              <a:solidFill>
                <a:prstClr val="black"/>
              </a:solidFill>
            </a:endParaRPr>
          </a:p>
          <a:p>
            <a:pPr marL="343554" indent="-342900" defTabSz="828936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500" spc="-1" dirty="0">
              <a:solidFill>
                <a:prstClr val="black"/>
              </a:solidFill>
            </a:endParaRPr>
          </a:p>
          <a:p>
            <a:pPr marL="343554" indent="-342900" defTabSz="828936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1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9300" y="216074"/>
            <a:ext cx="10186674" cy="764881"/>
          </a:xfrm>
        </p:spPr>
        <p:txBody>
          <a:bodyPr/>
          <a:lstStyle/>
          <a:p>
            <a:r>
              <a:rPr lang="zh-TW" altLang="en-US" dirty="0" smtClean="0"/>
              <a:t>第三章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開發流程</a:t>
            </a:r>
            <a:r>
              <a:rPr lang="zh-TW" altLang="en-US" dirty="0" smtClean="0"/>
              <a:t>說明</a:t>
            </a:r>
            <a:endParaRPr lang="zh-TW" altLang="en-US" dirty="0">
              <a:solidFill>
                <a:srgbClr val="888888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175" flipH="1">
            <a:off x="1614251" y="5041196"/>
            <a:ext cx="762715" cy="76299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874631" y="1879942"/>
            <a:ext cx="8914112" cy="1207850"/>
            <a:chOff x="459855" y="3233792"/>
            <a:chExt cx="8915273" cy="1207570"/>
          </a:xfrm>
        </p:grpSpPr>
        <p:grpSp>
          <p:nvGrpSpPr>
            <p:cNvPr id="8" name="群組 7"/>
            <p:cNvGrpSpPr/>
            <p:nvPr/>
          </p:nvGrpSpPr>
          <p:grpSpPr>
            <a:xfrm>
              <a:off x="459855" y="3233792"/>
              <a:ext cx="1703148" cy="1184885"/>
              <a:chOff x="701000" y="724444"/>
              <a:chExt cx="1411057" cy="1184885"/>
            </a:xfrm>
          </p:grpSpPr>
          <p:sp>
            <p:nvSpPr>
              <p:cNvPr id="29" name="圓角矩形 28"/>
              <p:cNvSpPr/>
              <p:nvPr/>
            </p:nvSpPr>
            <p:spPr>
              <a:xfrm>
                <a:off x="701000" y="724444"/>
                <a:ext cx="1411057" cy="1184885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  <a:miter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30" name="圓角矩形 4"/>
              <p:cNvSpPr/>
              <p:nvPr/>
            </p:nvSpPr>
            <p:spPr>
              <a:xfrm>
                <a:off x="735704" y="759148"/>
                <a:ext cx="1341649" cy="1115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kern="1200" dirty="0" smtClean="0">
                    <a:solidFill>
                      <a:sysClr val="windowText" lastClr="000000"/>
                    </a:solidFill>
                    <a:latin typeface="Arial"/>
                    <a:ea typeface="+mn-ea"/>
                    <a:cs typeface="+mn-cs"/>
                  </a:rPr>
                  <a:t>3-1</a:t>
                </a: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>
                    <a:solidFill>
                      <a:sysClr val="windowText" lastClr="000000"/>
                    </a:solidFill>
                  </a:rPr>
                  <a:t>架設開發環境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2309597" y="3674191"/>
              <a:ext cx="408412" cy="349942"/>
              <a:chOff x="2497340" y="1150000"/>
              <a:chExt cx="816824" cy="349942"/>
            </a:xfrm>
          </p:grpSpPr>
          <p:sp>
            <p:nvSpPr>
              <p:cNvPr id="27" name="向右箭號 26"/>
              <p:cNvSpPr/>
              <p:nvPr/>
            </p:nvSpPr>
            <p:spPr>
              <a:xfrm rot="18538">
                <a:off x="2497340" y="1150000"/>
                <a:ext cx="816824" cy="34994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4F81BD">
                  <a:tint val="60000"/>
                  <a:hueOff val="0"/>
                  <a:satOff val="0"/>
                  <a:lumOff val="0"/>
                  <a:alphaOff val="0"/>
                </a:srgbClr>
              </a:solidFill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向右箭號 6"/>
              <p:cNvSpPr/>
              <p:nvPr/>
            </p:nvSpPr>
            <p:spPr>
              <a:xfrm rot="18538">
                <a:off x="2497341" y="1219705"/>
                <a:ext cx="711841" cy="2099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1500" kern="1200">
                  <a:solidFill>
                    <a:sysClr val="window" lastClr="FFFFFF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2864603" y="3256962"/>
              <a:ext cx="1702800" cy="1184400"/>
              <a:chOff x="3653213" y="729603"/>
              <a:chExt cx="1744221" cy="1208204"/>
            </a:xfrm>
          </p:grpSpPr>
          <p:sp>
            <p:nvSpPr>
              <p:cNvPr id="25" name="圓角矩形 24"/>
              <p:cNvSpPr/>
              <p:nvPr/>
            </p:nvSpPr>
            <p:spPr>
              <a:xfrm>
                <a:off x="3653213" y="729603"/>
                <a:ext cx="1744221" cy="1208204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  <a:miter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26" name="圓角矩形 8"/>
              <p:cNvSpPr/>
              <p:nvPr/>
            </p:nvSpPr>
            <p:spPr>
              <a:xfrm>
                <a:off x="3688600" y="764990"/>
                <a:ext cx="1673447" cy="11374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kern="1200" dirty="0" smtClean="0">
                    <a:solidFill>
                      <a:sysClr val="windowText" lastClr="000000"/>
                    </a:solidFill>
                    <a:latin typeface="Arial"/>
                    <a:ea typeface="+mn-ea"/>
                    <a:cs typeface="+mn-cs"/>
                  </a:rPr>
                  <a:t>3-2</a:t>
                </a: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dirty="0" smtClean="0">
                    <a:solidFill>
                      <a:sysClr val="windowText" lastClr="000000"/>
                    </a:solidFill>
                    <a:latin typeface="+mn-ea"/>
                  </a:rPr>
                  <a:t>CoreMaker-01</a:t>
                </a:r>
                <a:r>
                  <a:rPr lang="zh-TW" altLang="en-US" sz="2000" dirty="0" smtClean="0">
                    <a:solidFill>
                      <a:sysClr val="windowText" lastClr="000000"/>
                    </a:solidFill>
                    <a:latin typeface="+mn-ea"/>
                  </a:rPr>
                  <a:t> 程式</a:t>
                </a:r>
                <a:r>
                  <a:rPr lang="zh-TW" altLang="en-US" sz="2000" dirty="0">
                    <a:solidFill>
                      <a:sysClr val="windowText" lastClr="000000"/>
                    </a:solidFill>
                    <a:latin typeface="+mn-ea"/>
                  </a:rPr>
                  <a:t>修改</a:t>
                </a:r>
                <a:r>
                  <a:rPr lang="zh-TW" altLang="en-US" sz="2000" dirty="0" smtClean="0">
                    <a:solidFill>
                      <a:sysClr val="windowText" lastClr="000000"/>
                    </a:solidFill>
                    <a:latin typeface="+mn-ea"/>
                  </a:rPr>
                  <a:t> </a:t>
                </a:r>
                <a:endParaRPr lang="en-US" altLang="zh-TW" sz="200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4713997" y="3674191"/>
              <a:ext cx="407338" cy="349942"/>
              <a:chOff x="3581147" y="3276747"/>
              <a:chExt cx="814676" cy="349942"/>
            </a:xfrm>
          </p:grpSpPr>
          <p:sp>
            <p:nvSpPr>
              <p:cNvPr id="17" name="向右箭號 16"/>
              <p:cNvSpPr/>
              <p:nvPr/>
            </p:nvSpPr>
            <p:spPr>
              <a:xfrm rot="21538308">
                <a:off x="3581147" y="3276747"/>
                <a:ext cx="814676" cy="34994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向右箭號 14"/>
              <p:cNvSpPr/>
              <p:nvPr/>
            </p:nvSpPr>
            <p:spPr>
              <a:xfrm rot="21538308">
                <a:off x="3581155" y="3347677"/>
                <a:ext cx="709693" cy="2099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1500" kern="1200"/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7117323" y="3674191"/>
              <a:ext cx="408412" cy="349942"/>
              <a:chOff x="2497340" y="1150000"/>
              <a:chExt cx="816824" cy="349942"/>
            </a:xfrm>
          </p:grpSpPr>
          <p:sp>
            <p:nvSpPr>
              <p:cNvPr id="33" name="向右箭號 32"/>
              <p:cNvSpPr/>
              <p:nvPr/>
            </p:nvSpPr>
            <p:spPr>
              <a:xfrm rot="18538">
                <a:off x="2497340" y="1150000"/>
                <a:ext cx="816824" cy="34994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4F81BD">
                  <a:tint val="60000"/>
                  <a:hueOff val="0"/>
                  <a:satOff val="0"/>
                  <a:lumOff val="0"/>
                  <a:alphaOff val="0"/>
                </a:srgbClr>
              </a:solidFill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向右箭號 6"/>
              <p:cNvSpPr/>
              <p:nvPr/>
            </p:nvSpPr>
            <p:spPr>
              <a:xfrm rot="18538">
                <a:off x="2497341" y="1219705"/>
                <a:ext cx="711841" cy="2099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1500" kern="1200">
                  <a:solidFill>
                    <a:sysClr val="window" lastClr="FFFFFF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4" name="圓角矩形 43"/>
            <p:cNvSpPr/>
            <p:nvPr/>
          </p:nvSpPr>
          <p:spPr>
            <a:xfrm>
              <a:off x="5267929" y="3256962"/>
              <a:ext cx="1702800" cy="1184400"/>
            </a:xfrm>
            <a:prstGeom prst="roundRect">
              <a:avLst>
                <a:gd name="adj" fmla="val 10000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grpSp>
          <p:nvGrpSpPr>
            <p:cNvPr id="46" name="群組 45"/>
            <p:cNvGrpSpPr/>
            <p:nvPr/>
          </p:nvGrpSpPr>
          <p:grpSpPr>
            <a:xfrm>
              <a:off x="7672328" y="3256962"/>
              <a:ext cx="1702800" cy="1184400"/>
              <a:chOff x="3653212" y="729603"/>
              <a:chExt cx="1744221" cy="1208204"/>
            </a:xfrm>
          </p:grpSpPr>
          <p:sp>
            <p:nvSpPr>
              <p:cNvPr id="47" name="圓角矩形 46"/>
              <p:cNvSpPr/>
              <p:nvPr/>
            </p:nvSpPr>
            <p:spPr>
              <a:xfrm>
                <a:off x="3653212" y="729603"/>
                <a:ext cx="1744221" cy="1208204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  <a:miter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48" name="圓角矩形 8"/>
              <p:cNvSpPr/>
              <p:nvPr/>
            </p:nvSpPr>
            <p:spPr>
              <a:xfrm>
                <a:off x="3688600" y="764990"/>
                <a:ext cx="1673447" cy="11374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dirty="0" smtClean="0">
                    <a:solidFill>
                      <a:sysClr val="windowText" lastClr="000000"/>
                    </a:solidFill>
                  </a:rPr>
                  <a:t>3-4</a:t>
                </a: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>
                    <a:solidFill>
                      <a:sysClr val="windowText" lastClr="000000"/>
                    </a:solidFill>
                  </a:rPr>
                  <a:t>聲</a:t>
                </a:r>
                <a:r>
                  <a:rPr lang="zh-TW" altLang="en-US" sz="2000" dirty="0" smtClean="0">
                    <a:solidFill>
                      <a:sysClr val="windowText" lastClr="000000"/>
                    </a:solidFill>
                  </a:rPr>
                  <a:t>音資料</a:t>
                </a:r>
                <a:endParaRPr lang="en-US" altLang="zh-TW" sz="2000" dirty="0" smtClean="0">
                  <a:solidFill>
                    <a:sysClr val="windowText" lastClr="000000"/>
                  </a:solidFill>
                </a:endParaRP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 smtClean="0">
                    <a:solidFill>
                      <a:sysClr val="windowText" lastClr="000000"/>
                    </a:solidFill>
                  </a:rPr>
                  <a:t>收集</a:t>
                </a:r>
                <a:endParaRPr lang="zh-TW" alt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35" name="圓角矩形 8"/>
          <p:cNvSpPr/>
          <p:nvPr/>
        </p:nvSpPr>
        <p:spPr>
          <a:xfrm>
            <a:off x="5716621" y="1926228"/>
            <a:ext cx="1633494" cy="111527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2000" kern="1200" dirty="0" smtClean="0">
                <a:solidFill>
                  <a:sysClr val="windowText" lastClr="000000"/>
                </a:solidFill>
                <a:latin typeface="Arial"/>
                <a:ea typeface="+mn-ea"/>
                <a:cs typeface="+mn-cs"/>
              </a:rPr>
              <a:t>3-3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dirty="0" smtClean="0">
                <a:solidFill>
                  <a:sysClr val="windowText" lastClr="000000"/>
                </a:solidFill>
              </a:rPr>
              <a:t>編譯與燒錄</a:t>
            </a:r>
            <a:endParaRPr lang="en-US" altLang="zh-TW" sz="2000" dirty="0">
              <a:solidFill>
                <a:sysClr val="windowText" lastClr="000000"/>
              </a:solidFill>
            </a:endParaRPr>
          </a:p>
        </p:txBody>
      </p:sp>
      <p:sp>
        <p:nvSpPr>
          <p:cNvPr id="36" name="向右箭號 35"/>
          <p:cNvSpPr/>
          <p:nvPr/>
        </p:nvSpPr>
        <p:spPr>
          <a:xfrm rot="18538">
            <a:off x="6239894" y="4568413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4F81BD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grpSp>
        <p:nvGrpSpPr>
          <p:cNvPr id="14" name="群組 13"/>
          <p:cNvGrpSpPr/>
          <p:nvPr/>
        </p:nvGrpSpPr>
        <p:grpSpPr>
          <a:xfrm>
            <a:off x="4317424" y="4151087"/>
            <a:ext cx="1702578" cy="1184675"/>
            <a:chOff x="4585046" y="4131449"/>
            <a:chExt cx="1702578" cy="1184675"/>
          </a:xfrm>
        </p:grpSpPr>
        <p:sp>
          <p:nvSpPr>
            <p:cNvPr id="37" name="圓角矩形 8"/>
            <p:cNvSpPr/>
            <p:nvPr/>
          </p:nvSpPr>
          <p:spPr>
            <a:xfrm>
              <a:off x="4619588" y="4166148"/>
              <a:ext cx="1633494" cy="1115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solidFill>
                    <a:sysClr val="windowText" lastClr="000000"/>
                  </a:solidFill>
                </a:rPr>
                <a:t>3-5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dirty="0">
                  <a:solidFill>
                    <a:sysClr val="windowText" lastClr="000000"/>
                  </a:solidFill>
                </a:rPr>
                <a:t>資料標</a:t>
              </a:r>
              <a:r>
                <a:rPr lang="zh-TW" altLang="en-US" sz="2000" dirty="0" smtClean="0">
                  <a:solidFill>
                    <a:sysClr val="windowText" lastClr="000000"/>
                  </a:solidFill>
                </a:rPr>
                <a:t>註</a:t>
              </a:r>
              <a:endParaRPr lang="zh-TW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4585046" y="4131449"/>
              <a:ext cx="1702578" cy="1184675"/>
            </a:xfrm>
            <a:prstGeom prst="roundRect">
              <a:avLst>
                <a:gd name="adj" fmla="val 10000"/>
              </a:avLst>
            </a:prstGeom>
            <a:noFill/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</p:grpSp>
      <p:grpSp>
        <p:nvGrpSpPr>
          <p:cNvPr id="12" name="群組 11"/>
          <p:cNvGrpSpPr/>
          <p:nvPr/>
        </p:nvGrpSpPr>
        <p:grpSpPr>
          <a:xfrm>
            <a:off x="6868145" y="4151087"/>
            <a:ext cx="1702578" cy="1184675"/>
            <a:chOff x="6989137" y="4131449"/>
            <a:chExt cx="1702578" cy="1184675"/>
          </a:xfrm>
        </p:grpSpPr>
        <p:sp>
          <p:nvSpPr>
            <p:cNvPr id="38" name="圓角矩形 8"/>
            <p:cNvSpPr/>
            <p:nvPr/>
          </p:nvSpPr>
          <p:spPr>
            <a:xfrm>
              <a:off x="7023678" y="4166148"/>
              <a:ext cx="1633494" cy="1115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solidFill>
                    <a:sysClr val="windowText" lastClr="000000"/>
                  </a:solidFill>
                </a:rPr>
                <a:t>3-6</a:t>
              </a:r>
              <a:endParaRPr lang="en-US" altLang="zh-TW" sz="2000" dirty="0">
                <a:solidFill>
                  <a:sysClr val="windowText" lastClr="000000"/>
                </a:solidFill>
                <a:latin typeface="+mn-ea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dirty="0" smtClean="0">
                  <a:latin typeface="+mn-ea"/>
                </a:rPr>
                <a:t>模型建立與下載</a:t>
              </a:r>
              <a:endParaRPr lang="zh-TW" altLang="en-US" sz="2000" dirty="0">
                <a:latin typeface="+mn-ea"/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6989137" y="4131449"/>
              <a:ext cx="1702578" cy="1184675"/>
            </a:xfrm>
            <a:prstGeom prst="roundRect">
              <a:avLst>
                <a:gd name="adj" fmla="val 10000"/>
              </a:avLst>
            </a:prstGeom>
            <a:noFill/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</p:grpSp>
      <p:sp>
        <p:nvSpPr>
          <p:cNvPr id="45" name="向右箭號 44"/>
          <p:cNvSpPr/>
          <p:nvPr/>
        </p:nvSpPr>
        <p:spPr>
          <a:xfrm rot="18538">
            <a:off x="8790615" y="4568413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4F81BD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grpSp>
        <p:nvGrpSpPr>
          <p:cNvPr id="6" name="群組 5"/>
          <p:cNvGrpSpPr/>
          <p:nvPr/>
        </p:nvGrpSpPr>
        <p:grpSpPr>
          <a:xfrm>
            <a:off x="9418868" y="4151087"/>
            <a:ext cx="1702578" cy="1184675"/>
            <a:chOff x="9564892" y="4170725"/>
            <a:chExt cx="1702578" cy="1184675"/>
          </a:xfrm>
        </p:grpSpPr>
        <p:sp>
          <p:nvSpPr>
            <p:cNvPr id="52" name="圓角矩形 8"/>
            <p:cNvSpPr/>
            <p:nvPr/>
          </p:nvSpPr>
          <p:spPr>
            <a:xfrm>
              <a:off x="9599433" y="4205424"/>
              <a:ext cx="1633494" cy="1115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solidFill>
                    <a:sysClr val="windowText" lastClr="000000"/>
                  </a:solidFill>
                </a:rPr>
                <a:t>3-7</a:t>
              </a:r>
              <a:endParaRPr lang="en-US" altLang="zh-TW" sz="2000" dirty="0">
                <a:solidFill>
                  <a:sysClr val="windowText" lastClr="000000"/>
                </a:solidFill>
                <a:latin typeface="+mn-ea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latin typeface="+mn-ea"/>
                </a:rPr>
                <a:t>Arduino</a:t>
              </a:r>
              <a:r>
                <a:rPr lang="zh-TW" altLang="en-US" sz="2000" dirty="0" smtClean="0">
                  <a:latin typeface="+mn-ea"/>
                </a:rPr>
                <a:t>程式下載和介紹</a:t>
              </a:r>
              <a:endParaRPr lang="zh-TW" altLang="en-US" sz="2000" dirty="0">
                <a:latin typeface="+mn-ea"/>
              </a:endParaRPr>
            </a:p>
          </p:txBody>
        </p:sp>
        <p:sp>
          <p:nvSpPr>
            <p:cNvPr id="53" name="圓角矩形 52"/>
            <p:cNvSpPr/>
            <p:nvPr/>
          </p:nvSpPr>
          <p:spPr>
            <a:xfrm>
              <a:off x="9564892" y="4170725"/>
              <a:ext cx="1702578" cy="1184675"/>
            </a:xfrm>
            <a:prstGeom prst="roundRect">
              <a:avLst>
                <a:gd name="adj" fmla="val 10000"/>
              </a:avLst>
            </a:prstGeom>
            <a:noFill/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</p:grpSp>
      <p:sp>
        <p:nvSpPr>
          <p:cNvPr id="54" name="向右箭號 53"/>
          <p:cNvSpPr/>
          <p:nvPr/>
        </p:nvSpPr>
        <p:spPr>
          <a:xfrm rot="18538">
            <a:off x="3689173" y="4568413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5" name="向右箭號 54"/>
          <p:cNvSpPr/>
          <p:nvPr/>
        </p:nvSpPr>
        <p:spPr>
          <a:xfrm rot="18538">
            <a:off x="10065977" y="2308856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506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126654" y="105353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開發</a:t>
            </a:r>
            <a:r>
              <a:rPr lang="zh-TW" altLang="en-US" sz="2800" dirty="0" smtClean="0"/>
              <a:t>流程詳細步驟</a:t>
            </a:r>
            <a:endParaRPr lang="zh-TW" altLang="en-US" sz="2800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387566396"/>
              </p:ext>
            </p:extLst>
          </p:nvPr>
        </p:nvGraphicFramePr>
        <p:xfrm>
          <a:off x="190550" y="1701602"/>
          <a:ext cx="11305256" cy="2700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908563116"/>
              </p:ext>
            </p:extLst>
          </p:nvPr>
        </p:nvGraphicFramePr>
        <p:xfrm>
          <a:off x="766614" y="3573810"/>
          <a:ext cx="11233248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354" y="2853730"/>
            <a:ext cx="3175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4941962"/>
            <a:ext cx="3175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弧形接點 7"/>
          <p:cNvCxnSpPr/>
          <p:nvPr/>
        </p:nvCxnSpPr>
        <p:spPr>
          <a:xfrm rot="10800000">
            <a:off x="1054646" y="1413571"/>
            <a:ext cx="3215798" cy="1"/>
          </a:xfrm>
          <a:prstGeom prst="curvedConnector3">
            <a:avLst>
              <a:gd name="adj1" fmla="val 50000"/>
            </a:avLst>
          </a:prstGeom>
          <a:ln w="254000">
            <a:solidFill>
              <a:srgbClr val="FFFF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3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89435"/>
            <a:ext cx="10046328" cy="64741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15286" y="47746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75000"/>
                  </a:schemeClr>
                </a:solidFill>
              </a:rPr>
              <a:t>程式</a:t>
            </a:r>
            <a:r>
              <a:rPr lang="zh-TW" altLang="en-US" sz="2800" dirty="0" smtClean="0">
                <a:solidFill>
                  <a:schemeClr val="tx1">
                    <a:lumMod val="75000"/>
                  </a:schemeClr>
                </a:solidFill>
              </a:rPr>
              <a:t>流程圖</a:t>
            </a:r>
          </a:p>
        </p:txBody>
      </p:sp>
      <p:cxnSp>
        <p:nvCxnSpPr>
          <p:cNvPr id="7" name="弧形接點 6"/>
          <p:cNvCxnSpPr/>
          <p:nvPr/>
        </p:nvCxnSpPr>
        <p:spPr>
          <a:xfrm rot="10800000">
            <a:off x="6609669" y="763399"/>
            <a:ext cx="2175341" cy="1"/>
          </a:xfrm>
          <a:prstGeom prst="curvedConnector3">
            <a:avLst>
              <a:gd name="adj1" fmla="val 50000"/>
            </a:avLst>
          </a:prstGeom>
          <a:ln w="254000">
            <a:solidFill>
              <a:srgbClr val="FFFF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4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3-1</a:t>
            </a:r>
            <a:r>
              <a:rPr lang="zh-TW" altLang="en-US" dirty="0" smtClean="0"/>
              <a:t> 架設</a:t>
            </a:r>
            <a:r>
              <a:rPr lang="zh-TW" altLang="en-US" dirty="0"/>
              <a:t>開發環境</a:t>
            </a:r>
          </a:p>
        </p:txBody>
      </p:sp>
      <p:sp>
        <p:nvSpPr>
          <p:cNvPr id="10" name="矩形 9"/>
          <p:cNvSpPr/>
          <p:nvPr/>
        </p:nvSpPr>
        <p:spPr>
          <a:xfrm>
            <a:off x="262558" y="1399089"/>
            <a:ext cx="51475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開發工具</a:t>
            </a:r>
            <a:r>
              <a:rPr lang="zh-TW" altLang="en-US" dirty="0" smtClean="0"/>
              <a:t>安裝</a:t>
            </a:r>
            <a:r>
              <a:rPr lang="en-BZ" altLang="zh-TW" dirty="0"/>
              <a:t>at </a:t>
            </a:r>
            <a:r>
              <a:rPr lang="en-US" altLang="zh-TW" dirty="0"/>
              <a:t>Windows 10 </a:t>
            </a:r>
            <a:r>
              <a:rPr lang="en-BZ" altLang="zh-TW" dirty="0"/>
              <a:t>Environment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62758" y="1773610"/>
            <a:ext cx="8414483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Python				3.6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以上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版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本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Git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				</a:t>
            </a:r>
            <a:r>
              <a:rPr lang="en-US" altLang="zh-TW" dirty="0" smtClean="0"/>
              <a:t>64-bit </a:t>
            </a:r>
            <a:r>
              <a:rPr lang="en-US" altLang="zh-TW" dirty="0" err="1"/>
              <a:t>Git</a:t>
            </a:r>
            <a:r>
              <a:rPr lang="en-US" altLang="zh-TW" dirty="0"/>
              <a:t> for Windows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Cmake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			</a:t>
            </a:r>
            <a:r>
              <a:rPr lang="en-US" altLang="zh-TW" dirty="0"/>
              <a:t>3.19.0 </a:t>
            </a:r>
            <a:r>
              <a:rPr lang="zh-TW" altLang="en-US" dirty="0"/>
              <a:t>以上版本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Ninja					</a:t>
            </a:r>
            <a:r>
              <a:rPr lang="en-US" altLang="zh-TW" dirty="0"/>
              <a:t>1.0 </a:t>
            </a:r>
            <a:r>
              <a:rPr lang="zh-TW" altLang="en-US" dirty="0"/>
              <a:t>以上版本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err="1"/>
              <a:t>Mbed</a:t>
            </a:r>
            <a:r>
              <a:rPr lang="en-US" altLang="zh-TW" dirty="0"/>
              <a:t> CLI </a:t>
            </a:r>
            <a:r>
              <a:rPr lang="en-US" altLang="zh-TW" dirty="0" smtClean="0"/>
              <a:t>2				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GNU Arm Embedded </a:t>
            </a:r>
            <a:r>
              <a:rPr lang="en-US" altLang="zh-TW" dirty="0" smtClean="0"/>
              <a:t>Toolchain		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10.3-2021.10</a:t>
            </a:r>
            <a:r>
              <a:rPr lang="zh-TW" altLang="en-US" dirty="0" smtClean="0"/>
              <a:t> 版本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542" y="5750600"/>
            <a:ext cx="39549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以上套件安裝完成後，</a:t>
            </a:r>
            <a:r>
              <a:rPr lang="zh-TW" altLang="en-US" dirty="0" smtClean="0"/>
              <a:t>需重</a:t>
            </a:r>
            <a:r>
              <a:rPr lang="zh-TW" altLang="en-US" dirty="0"/>
              <a:t>開機</a:t>
            </a:r>
          </a:p>
        </p:txBody>
      </p:sp>
      <p:sp>
        <p:nvSpPr>
          <p:cNvPr id="13" name="矩形 12"/>
          <p:cNvSpPr/>
          <p:nvPr/>
        </p:nvSpPr>
        <p:spPr>
          <a:xfrm>
            <a:off x="118542" y="5057321"/>
            <a:ext cx="119186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詳細安裝步驟可參考 </a:t>
            </a:r>
            <a:r>
              <a:rPr lang="en-US" altLang="zh-TW" dirty="0" smtClean="0"/>
              <a:t>:</a:t>
            </a:r>
          </a:p>
          <a:p>
            <a:r>
              <a:rPr lang="en-US" altLang="zh-TW" dirty="0">
                <a:hlinkClick r:id="rId2"/>
              </a:rPr>
              <a:t>https</a:t>
            </a:r>
            <a:r>
              <a:rPr lang="en-US" altLang="zh-TW" dirty="0" smtClean="0">
                <a:hlinkClick r:id="rId2"/>
              </a:rPr>
              <a:t>://github.com/CoretronicMEMS/CoreMaker-01/</a:t>
            </a:r>
            <a:r>
              <a:rPr lang="en-US" altLang="zh-TW" dirty="0">
                <a:hlinkClick r:id="rId2"/>
              </a:rPr>
              <a:t>blob/master/docs/coremaker</a:t>
            </a:r>
            <a:r>
              <a:rPr lang="zh-TW" altLang="en-US" dirty="0">
                <a:hlinkClick r:id="rId2"/>
              </a:rPr>
              <a:t>操作指南</a:t>
            </a:r>
            <a:r>
              <a:rPr lang="en-US" altLang="zh-TW" dirty="0">
                <a:hlinkClick r:id="rId2"/>
              </a:rPr>
              <a:t>_V1.1.pdf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3718942" y="775842"/>
            <a:ext cx="5301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架設</a:t>
            </a:r>
            <a:r>
              <a:rPr lang="en-US" altLang="zh-TW" sz="2400" b="1" dirty="0"/>
              <a:t>CoreMaker-01</a:t>
            </a:r>
            <a:r>
              <a:rPr lang="zh-TW" altLang="en-US" sz="2400" b="1" dirty="0" smtClean="0"/>
              <a:t>開發環境相關軟體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50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</a:t>
            </a:r>
            <a:r>
              <a:rPr lang="zh-TW" altLang="en-US" dirty="0"/>
              <a:t> 架設開發環境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630710" y="2068910"/>
            <a:ext cx="7990324" cy="3907003"/>
            <a:chOff x="1630710" y="2068910"/>
            <a:chExt cx="7990324" cy="390700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" b="-1"/>
            <a:stretch/>
          </p:blipFill>
          <p:spPr>
            <a:xfrm>
              <a:off x="1630710" y="2068910"/>
              <a:ext cx="7990324" cy="39070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矩形 4"/>
            <p:cNvSpPr/>
            <p:nvPr/>
          </p:nvSpPr>
          <p:spPr>
            <a:xfrm>
              <a:off x="2710830" y="2709714"/>
              <a:ext cx="6408712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118542" y="1269554"/>
            <a:ext cx="123133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打開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 ，變更</a:t>
            </a:r>
            <a:r>
              <a:rPr lang="zh-TW" altLang="en-US" dirty="0"/>
              <a:t>自定義</a:t>
            </a:r>
            <a:r>
              <a:rPr lang="zh-TW" altLang="en-US" dirty="0" smtClean="0"/>
              <a:t>路徑 後，輸入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i="1" dirty="0" err="1" smtClean="0">
                <a:solidFill>
                  <a:srgbClr val="FF0000"/>
                </a:solidFill>
              </a:rPr>
              <a:t>git</a:t>
            </a:r>
            <a:r>
              <a:rPr lang="en-US" altLang="zh-TW" i="1" dirty="0" smtClean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clone --</a:t>
            </a:r>
            <a:r>
              <a:rPr lang="en-US" altLang="zh-TW" i="1" dirty="0" err="1" smtClean="0">
                <a:solidFill>
                  <a:srgbClr val="FF0000"/>
                </a:solidFill>
              </a:rPr>
              <a:t>recurse</a:t>
            </a:r>
            <a:r>
              <a:rPr lang="en-US" altLang="zh-TW" i="1" dirty="0" smtClean="0">
                <a:solidFill>
                  <a:srgbClr val="FF0000"/>
                </a:solidFill>
              </a:rPr>
              <a:t>-submodules https</a:t>
            </a:r>
            <a:r>
              <a:rPr lang="en-US" altLang="zh-TW" i="1" dirty="0">
                <a:solidFill>
                  <a:srgbClr val="FF0000"/>
                </a:solidFill>
              </a:rPr>
              <a:t>://github.com/CoretronicMEMS/CoreMaker-01.git</a:t>
            </a:r>
            <a:endParaRPr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93942" y="765498"/>
            <a:ext cx="3762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下載</a:t>
            </a:r>
            <a:r>
              <a:rPr lang="en-US" altLang="zh-TW" sz="2400" b="1" dirty="0"/>
              <a:t>CoreMaker-01</a:t>
            </a:r>
            <a:r>
              <a:rPr lang="zh-TW" altLang="en-US" sz="2400" b="1" dirty="0"/>
              <a:t>開發包</a:t>
            </a:r>
          </a:p>
        </p:txBody>
      </p:sp>
    </p:spTree>
    <p:extLst>
      <p:ext uri="{BB962C8B-B14F-4D97-AF65-F5344CB8AC3E}">
        <p14:creationId xmlns:p14="http://schemas.microsoft.com/office/powerpoint/2010/main" val="225642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</a:t>
            </a:r>
            <a:r>
              <a:rPr lang="zh-TW" altLang="en-US" dirty="0"/>
              <a:t> 架設開發環境</a:t>
            </a:r>
          </a:p>
        </p:txBody>
      </p:sp>
      <p:sp>
        <p:nvSpPr>
          <p:cNvPr id="4" name="矩形 3"/>
          <p:cNvSpPr/>
          <p:nvPr/>
        </p:nvSpPr>
        <p:spPr>
          <a:xfrm>
            <a:off x="7077239" y="5571450"/>
            <a:ext cx="378661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Capture Lab </a:t>
            </a:r>
            <a:r>
              <a:rPr lang="zh-TW" altLang="en-US" dirty="0"/>
              <a:t>下載網址</a:t>
            </a:r>
            <a:r>
              <a:rPr lang="en-US" altLang="zh-TW" dirty="0" smtClean="0"/>
              <a:t>:</a:t>
            </a:r>
            <a:endParaRPr lang="en-US" altLang="zh-TW" dirty="0" smtClean="0">
              <a:hlinkClick r:id="rId2"/>
            </a:endParaRPr>
          </a:p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://sensiml.com/download/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534" y="1413570"/>
            <a:ext cx="553549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註冊</a:t>
            </a:r>
            <a:r>
              <a:rPr lang="zh-TW" altLang="en-US" dirty="0" smtClean="0"/>
              <a:t>網址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://sensiml.com/plans/community-edition/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167214" y="1327648"/>
            <a:ext cx="5894699" cy="4212226"/>
            <a:chOff x="6023197" y="801744"/>
            <a:chExt cx="5894699" cy="421222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97" y="801744"/>
              <a:ext cx="5894699" cy="391099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9479582" y="1524937"/>
              <a:ext cx="2438314" cy="34890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397666" y="2715749"/>
            <a:ext cx="5941511" cy="3738381"/>
            <a:chOff x="397666" y="2715749"/>
            <a:chExt cx="5941511" cy="373838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6" y="2715749"/>
              <a:ext cx="5941511" cy="373838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478582" y="4437906"/>
              <a:ext cx="2686829" cy="19456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向下箭號 13"/>
          <p:cNvSpPr/>
          <p:nvPr/>
        </p:nvSpPr>
        <p:spPr>
          <a:xfrm rot="16200000">
            <a:off x="5701532" y="1690500"/>
            <a:ext cx="238228" cy="504056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 flipH="1">
            <a:off x="6593866" y="5731001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92605" y="693490"/>
            <a:ext cx="4693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安裝</a:t>
            </a:r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4449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  <a:endParaRPr lang="zh-TW" altLang="en-US" dirty="0">
              <a:solidFill>
                <a:srgbClr val="888888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38506" y="2247697"/>
            <a:ext cx="1698979" cy="1698973"/>
            <a:chOff x="971600" y="1844825"/>
            <a:chExt cx="1512168" cy="1512000"/>
          </a:xfrm>
        </p:grpSpPr>
        <p:sp>
          <p:nvSpPr>
            <p:cNvPr id="4" name="Oval 11"/>
            <p:cNvSpPr/>
            <p:nvPr/>
          </p:nvSpPr>
          <p:spPr>
            <a:xfrm>
              <a:off x="971600" y="1844825"/>
              <a:ext cx="1512168" cy="1512000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Donut 8">
              <a:extLst>
                <a:ext uri="{FF2B5EF4-FFF2-40B4-BE49-F238E27FC236}">
                  <a16:creationId xmlns:a16="http://schemas.microsoft.com/office/drawing/2014/main" xmlns="" id="{144FB5EA-B0B3-4739-802B-7422D765DD05}"/>
                </a:ext>
              </a:extLst>
            </p:cNvPr>
            <p:cNvSpPr/>
            <p:nvPr/>
          </p:nvSpPr>
          <p:spPr>
            <a:xfrm>
              <a:off x="1446469" y="2204864"/>
              <a:ext cx="566751" cy="711800"/>
            </a:xfrm>
            <a:custGeom>
              <a:avLst/>
              <a:gdLst/>
              <a:ahLst/>
              <a:cxnLst/>
              <a:rect l="l" t="t" r="r" b="b"/>
              <a:pathLst>
                <a:path w="2688046" h="3213079">
                  <a:moveTo>
                    <a:pt x="1056023" y="556744"/>
                  </a:moveTo>
                  <a:lnTo>
                    <a:pt x="1056023" y="906412"/>
                  </a:lnTo>
                  <a:cubicBezTo>
                    <a:pt x="641240" y="1029807"/>
                    <a:pt x="338989" y="1414134"/>
                    <a:pt x="338989" y="1869056"/>
                  </a:cubicBezTo>
                  <a:cubicBezTo>
                    <a:pt x="338989" y="2424121"/>
                    <a:pt x="788958" y="2874090"/>
                    <a:pt x="1344023" y="2874090"/>
                  </a:cubicBezTo>
                  <a:cubicBezTo>
                    <a:pt x="1899088" y="2874090"/>
                    <a:pt x="2349057" y="2424121"/>
                    <a:pt x="2349057" y="1869056"/>
                  </a:cubicBezTo>
                  <a:cubicBezTo>
                    <a:pt x="2349057" y="1414134"/>
                    <a:pt x="2046806" y="1029807"/>
                    <a:pt x="1632023" y="906412"/>
                  </a:cubicBezTo>
                  <a:lnTo>
                    <a:pt x="1632023" y="556744"/>
                  </a:lnTo>
                  <a:cubicBezTo>
                    <a:pt x="2235992" y="687900"/>
                    <a:pt x="2688046" y="1225687"/>
                    <a:pt x="2688046" y="1869056"/>
                  </a:cubicBezTo>
                  <a:cubicBezTo>
                    <a:pt x="2688046" y="2611339"/>
                    <a:pt x="2086306" y="3213079"/>
                    <a:pt x="1344023" y="3213079"/>
                  </a:cubicBezTo>
                  <a:cubicBezTo>
                    <a:pt x="601740" y="3213079"/>
                    <a:pt x="0" y="2611339"/>
                    <a:pt x="0" y="1869056"/>
                  </a:cubicBezTo>
                  <a:cubicBezTo>
                    <a:pt x="0" y="1225687"/>
                    <a:pt x="452054" y="687900"/>
                    <a:pt x="1056023" y="556744"/>
                  </a:cubicBezTo>
                  <a:close/>
                  <a:moveTo>
                    <a:pt x="1344023" y="0"/>
                  </a:moveTo>
                  <a:cubicBezTo>
                    <a:pt x="1443445" y="0"/>
                    <a:pt x="1524043" y="80598"/>
                    <a:pt x="1524043" y="180020"/>
                  </a:cubicBezTo>
                  <a:lnTo>
                    <a:pt x="1524043" y="1413058"/>
                  </a:lnTo>
                  <a:cubicBezTo>
                    <a:pt x="1524043" y="1512480"/>
                    <a:pt x="1443445" y="1593078"/>
                    <a:pt x="1344023" y="1593078"/>
                  </a:cubicBezTo>
                  <a:cubicBezTo>
                    <a:pt x="1244601" y="1593078"/>
                    <a:pt x="1164003" y="1512480"/>
                    <a:pt x="1164003" y="1413058"/>
                  </a:cubicBezTo>
                  <a:lnTo>
                    <a:pt x="1164003" y="180020"/>
                  </a:lnTo>
                  <a:cubicBezTo>
                    <a:pt x="1164003" y="80598"/>
                    <a:pt x="1244601" y="0"/>
                    <a:pt x="13440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5310820" y="2247697"/>
            <a:ext cx="1698979" cy="1698973"/>
            <a:chOff x="4891712" y="2061016"/>
            <a:chExt cx="1512000" cy="1512000"/>
          </a:xfrm>
        </p:grpSpPr>
        <p:sp>
          <p:nvSpPr>
            <p:cNvPr id="7" name="Oval 13"/>
            <p:cNvSpPr/>
            <p:nvPr/>
          </p:nvSpPr>
          <p:spPr>
            <a:xfrm>
              <a:off x="4891712" y="2061016"/>
              <a:ext cx="1512000" cy="1512000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44">
              <a:extLst>
                <a:ext uri="{FF2B5EF4-FFF2-40B4-BE49-F238E27FC236}">
                  <a16:creationId xmlns:a16="http://schemas.microsoft.com/office/drawing/2014/main" xmlns="" id="{551A597D-0520-4276-BE84-A7D30DFF6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6096" y="2492896"/>
              <a:ext cx="483756" cy="576000"/>
            </a:xfrm>
            <a:custGeom>
              <a:avLst/>
              <a:gdLst/>
              <a:ahLst/>
              <a:cxnLst/>
              <a:rect l="l" t="t" r="r" b="b"/>
              <a:pathLst>
                <a:path w="2721114" h="3240000">
                  <a:moveTo>
                    <a:pt x="2519839" y="2469622"/>
                  </a:moveTo>
                  <a:lnTo>
                    <a:pt x="2201779" y="2787682"/>
                  </a:lnTo>
                  <a:lnTo>
                    <a:pt x="2003023" y="2588926"/>
                  </a:lnTo>
                  <a:lnTo>
                    <a:pt x="1901669" y="2690281"/>
                  </a:lnTo>
                  <a:lnTo>
                    <a:pt x="2203868" y="2992480"/>
                  </a:lnTo>
                  <a:lnTo>
                    <a:pt x="2305222" y="2891125"/>
                  </a:lnTo>
                  <a:lnTo>
                    <a:pt x="2303133" y="2889037"/>
                  </a:lnTo>
                  <a:lnTo>
                    <a:pt x="2621194" y="2570977"/>
                  </a:lnTo>
                  <a:close/>
                  <a:moveTo>
                    <a:pt x="2263914" y="2238970"/>
                  </a:moveTo>
                  <a:cubicBezTo>
                    <a:pt x="2516419" y="2238970"/>
                    <a:pt x="2721114" y="2443665"/>
                    <a:pt x="2721114" y="2696170"/>
                  </a:cubicBezTo>
                  <a:cubicBezTo>
                    <a:pt x="2721114" y="2948675"/>
                    <a:pt x="2516419" y="3153370"/>
                    <a:pt x="2263914" y="3153370"/>
                  </a:cubicBezTo>
                  <a:cubicBezTo>
                    <a:pt x="2011409" y="3153370"/>
                    <a:pt x="1806714" y="2948675"/>
                    <a:pt x="1806714" y="2696170"/>
                  </a:cubicBezTo>
                  <a:cubicBezTo>
                    <a:pt x="1806714" y="2443665"/>
                    <a:pt x="2011409" y="2238970"/>
                    <a:pt x="2263914" y="2238970"/>
                  </a:cubicBezTo>
                  <a:close/>
                  <a:moveTo>
                    <a:pt x="1576134" y="17032"/>
                  </a:moveTo>
                  <a:lnTo>
                    <a:pt x="2276728" y="17032"/>
                  </a:lnTo>
                  <a:lnTo>
                    <a:pt x="2276728" y="17033"/>
                  </a:lnTo>
                  <a:lnTo>
                    <a:pt x="1576135" y="17033"/>
                  </a:lnTo>
                  <a:close/>
                  <a:moveTo>
                    <a:pt x="0" y="17032"/>
                  </a:moveTo>
                  <a:lnTo>
                    <a:pt x="1321887" y="17032"/>
                  </a:lnTo>
                  <a:lnTo>
                    <a:pt x="1321887" y="996125"/>
                  </a:lnTo>
                  <a:lnTo>
                    <a:pt x="2276728" y="996125"/>
                  </a:lnTo>
                  <a:lnTo>
                    <a:pt x="2276728" y="2160187"/>
                  </a:lnTo>
                  <a:cubicBezTo>
                    <a:pt x="1979345" y="2161001"/>
                    <a:pt x="1738579" y="2402384"/>
                    <a:pt x="1738579" y="2700000"/>
                  </a:cubicBezTo>
                  <a:cubicBezTo>
                    <a:pt x="1738579" y="2997617"/>
                    <a:pt x="1979345" y="3238999"/>
                    <a:pt x="2276728" y="3239814"/>
                  </a:cubicBezTo>
                  <a:lnTo>
                    <a:pt x="2276728" y="3240000"/>
                  </a:lnTo>
                  <a:lnTo>
                    <a:pt x="0" y="3240000"/>
                  </a:lnTo>
                  <a:close/>
                  <a:moveTo>
                    <a:pt x="1436085" y="0"/>
                  </a:moveTo>
                  <a:lnTo>
                    <a:pt x="2287664" y="888809"/>
                  </a:lnTo>
                  <a:lnTo>
                    <a:pt x="1436085" y="88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2974663" y="2247697"/>
            <a:ext cx="1698979" cy="1698973"/>
            <a:chOff x="2834993" y="2061016"/>
            <a:chExt cx="1512000" cy="1512000"/>
          </a:xfrm>
        </p:grpSpPr>
        <p:sp>
          <p:nvSpPr>
            <p:cNvPr id="10" name="Oval 12"/>
            <p:cNvSpPr/>
            <p:nvPr/>
          </p:nvSpPr>
          <p:spPr>
            <a:xfrm>
              <a:off x="2834993" y="2061016"/>
              <a:ext cx="1512000" cy="1512000"/>
            </a:xfrm>
            <a:prstGeom prst="ellipse">
              <a:avLst/>
            </a:prstGeom>
            <a:solidFill>
              <a:schemeClr val="accent4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xmlns="" id="{2A3CFB3C-2DD4-41CD-A827-2CF828365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826" y="2484429"/>
              <a:ext cx="678334" cy="68400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7646976" y="2247697"/>
            <a:ext cx="1698979" cy="1698973"/>
            <a:chOff x="6948432" y="2061016"/>
            <a:chExt cx="1512000" cy="1512000"/>
          </a:xfrm>
        </p:grpSpPr>
        <p:sp>
          <p:nvSpPr>
            <p:cNvPr id="13" name="Oval 14"/>
            <p:cNvSpPr/>
            <p:nvPr/>
          </p:nvSpPr>
          <p:spPr>
            <a:xfrm>
              <a:off x="6948432" y="2061016"/>
              <a:ext cx="1512000" cy="1512000"/>
            </a:xfrm>
            <a:prstGeom prst="ellipse">
              <a:avLst/>
            </a:prstGeom>
            <a:solidFill>
              <a:schemeClr val="accent4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xmlns="" id="{106F1B49-F0C1-467A-90B2-D0C53BB6D28E}"/>
                </a:ext>
              </a:extLst>
            </p:cNvPr>
            <p:cNvSpPr/>
            <p:nvPr/>
          </p:nvSpPr>
          <p:spPr>
            <a:xfrm>
              <a:off x="7320730" y="2564904"/>
              <a:ext cx="766960" cy="50405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26"/>
          <p:cNvSpPr txBox="1"/>
          <p:nvPr/>
        </p:nvSpPr>
        <p:spPr>
          <a:xfrm>
            <a:off x="623311" y="4294090"/>
            <a:ext cx="1706178" cy="9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1</a:t>
            </a:r>
          </a:p>
          <a:p>
            <a:pPr algn="ctr"/>
            <a:r>
              <a:rPr lang="zh-TW" altLang="en-US" sz="2800" b="1" dirty="0" smtClean="0">
                <a:cs typeface="Arial" pitchFamily="34" charset="0"/>
              </a:rPr>
              <a:t>概述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16" name="TextBox 32"/>
          <p:cNvSpPr txBox="1"/>
          <p:nvPr/>
        </p:nvSpPr>
        <p:spPr>
          <a:xfrm>
            <a:off x="2964606" y="4294090"/>
            <a:ext cx="1704393" cy="9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2</a:t>
            </a:r>
          </a:p>
          <a:p>
            <a:pPr algn="ctr"/>
            <a:r>
              <a:rPr lang="zh-TW" altLang="en-US" sz="2800" b="1" dirty="0" smtClean="0">
                <a:cs typeface="Arial" pitchFamily="34" charset="0"/>
              </a:rPr>
              <a:t>硬體介紹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17" name="TextBox 38"/>
          <p:cNvSpPr txBox="1"/>
          <p:nvPr/>
        </p:nvSpPr>
        <p:spPr>
          <a:xfrm>
            <a:off x="5304115" y="4294090"/>
            <a:ext cx="17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3</a:t>
            </a:r>
            <a:endParaRPr lang="en-US" altLang="zh-TW" sz="2800" b="1" dirty="0">
              <a:ea typeface="Microsoft YaHei UI"/>
              <a:cs typeface="Arial" pitchFamily="34" charset="0"/>
            </a:endParaRPr>
          </a:p>
          <a:p>
            <a:pPr algn="ctr"/>
            <a:r>
              <a:rPr lang="zh-TW" altLang="en-US" sz="2800" b="1" dirty="0">
                <a:cs typeface="Arial" pitchFamily="34" charset="0"/>
              </a:rPr>
              <a:t>開發</a:t>
            </a:r>
            <a:r>
              <a:rPr lang="zh-TW" altLang="en-US" sz="2800" b="1" dirty="0" smtClean="0">
                <a:cs typeface="Arial" pitchFamily="34" charset="0"/>
              </a:rPr>
              <a:t>流程</a:t>
            </a:r>
            <a:r>
              <a:rPr lang="zh-TW" altLang="en-US" sz="2800" b="1" dirty="0">
                <a:cs typeface="Arial" pitchFamily="34" charset="0"/>
              </a:rPr>
              <a:t>說明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643624" y="4294090"/>
            <a:ext cx="1704393" cy="9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4</a:t>
            </a:r>
            <a:endParaRPr lang="en-US" altLang="zh-TW" sz="2800" b="1" dirty="0">
              <a:ea typeface="Microsoft YaHei UI"/>
              <a:cs typeface="Arial" pitchFamily="34" charset="0"/>
            </a:endParaRPr>
          </a:p>
          <a:p>
            <a:pPr algn="ctr"/>
            <a:r>
              <a:rPr lang="zh-TW" altLang="en-US" sz="2800" b="1" dirty="0" smtClean="0">
                <a:cs typeface="Arial" pitchFamily="34" charset="0"/>
              </a:rPr>
              <a:t>成果演示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23" name="TextBox 41"/>
          <p:cNvSpPr txBox="1"/>
          <p:nvPr/>
        </p:nvSpPr>
        <p:spPr>
          <a:xfrm>
            <a:off x="9983133" y="4509582"/>
            <a:ext cx="1704393" cy="52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cs typeface="Arial" pitchFamily="34" charset="0"/>
              </a:rPr>
              <a:t>附錄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9985839" y="2247697"/>
            <a:ext cx="1698979" cy="1698973"/>
            <a:chOff x="9987139" y="2247176"/>
            <a:chExt cx="1699200" cy="1698580"/>
          </a:xfrm>
        </p:grpSpPr>
        <p:sp>
          <p:nvSpPr>
            <p:cNvPr id="20" name="Oval 11"/>
            <p:cNvSpPr/>
            <p:nvPr/>
          </p:nvSpPr>
          <p:spPr>
            <a:xfrm>
              <a:off x="9987139" y="2247176"/>
              <a:ext cx="1699200" cy="1698580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Parallelogram 30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07A9DF64-EAEC-4F98-A0C9-E2239CA0F425}"/>
                </a:ext>
              </a:extLst>
            </p:cNvPr>
            <p:cNvSpPr/>
            <p:nvPr/>
          </p:nvSpPr>
          <p:spPr>
            <a:xfrm flipH="1">
              <a:off x="10452803" y="2702305"/>
              <a:ext cx="767873" cy="788322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02262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3-2</a:t>
            </a:r>
            <a:r>
              <a:rPr lang="zh-TW" altLang="en-US" dirty="0" smtClean="0"/>
              <a:t> </a:t>
            </a:r>
            <a:r>
              <a:rPr lang="en-US" altLang="zh-TW" dirty="0" smtClean="0"/>
              <a:t>CoreMaker-01 </a:t>
            </a:r>
            <a:r>
              <a:rPr lang="zh-TW" altLang="en-US" dirty="0"/>
              <a:t>程式修改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90550" y="1717245"/>
            <a:ext cx="4608512" cy="3130980"/>
            <a:chOff x="190550" y="2519645"/>
            <a:chExt cx="4761942" cy="325264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03"/>
            <a:stretch/>
          </p:blipFill>
          <p:spPr>
            <a:xfrm>
              <a:off x="190550" y="2519645"/>
              <a:ext cx="4761942" cy="3252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766614" y="5229994"/>
              <a:ext cx="3720091" cy="3341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32555" y="981522"/>
            <a:ext cx="49199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檔案位置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CoreMaker-01/sensors/SensorHub.cpp 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375126" y="1269554"/>
            <a:ext cx="6277032" cy="3815575"/>
            <a:chOff x="5375126" y="1269554"/>
            <a:chExt cx="6277032" cy="38155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126" y="1269554"/>
              <a:ext cx="6277032" cy="3815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591150" y="3635179"/>
              <a:ext cx="4320480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6486228" y="5608325"/>
            <a:ext cx="493757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SensorHub.cpp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56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將聲音取樣類別調整至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16000(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原定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2000)</a:t>
            </a: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取得較高解析度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4997202"/>
            <a:ext cx="1991952" cy="1627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705125" y="5590034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把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SW3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鈕調整至聲音蒐集模式</a:t>
            </a:r>
          </a:p>
        </p:txBody>
      </p:sp>
      <p:sp>
        <p:nvSpPr>
          <p:cNvPr id="14" name="向下箭號 13"/>
          <p:cNvSpPr/>
          <p:nvPr/>
        </p:nvSpPr>
        <p:spPr>
          <a:xfrm rot="5400000" flipH="1">
            <a:off x="2434710" y="5714708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10800000" flipH="1">
            <a:off x="8598139" y="5218874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348282" y="6214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設定</a:t>
            </a:r>
            <a:r>
              <a:rPr lang="zh-TW" altLang="en-US" sz="2400" b="1" dirty="0"/>
              <a:t>資料蒐集模式</a:t>
            </a:r>
          </a:p>
        </p:txBody>
      </p:sp>
    </p:spTree>
    <p:extLst>
      <p:ext uri="{BB962C8B-B14F-4D97-AF65-F5344CB8AC3E}">
        <p14:creationId xmlns:p14="http://schemas.microsoft.com/office/powerpoint/2010/main" val="53826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</a:t>
            </a:r>
            <a:r>
              <a:rPr lang="zh-TW" altLang="en-US" dirty="0"/>
              <a:t> </a:t>
            </a:r>
            <a:r>
              <a:rPr lang="en-US" altLang="zh-TW" dirty="0"/>
              <a:t>CoreMaker-01 </a:t>
            </a:r>
            <a:r>
              <a:rPr lang="zh-TW" altLang="en-US" dirty="0"/>
              <a:t>程式修改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155666" y="2979032"/>
            <a:ext cx="3895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接續在</a:t>
            </a:r>
            <a:r>
              <a:rPr lang="en-US" altLang="zh-TW" dirty="0"/>
              <a:t>SensorHub.cpp</a:t>
            </a:r>
            <a:r>
              <a:rPr lang="zh-TW" altLang="en-US" dirty="0"/>
              <a:t>的</a:t>
            </a:r>
            <a:r>
              <a:rPr lang="en-US" altLang="zh-TW" dirty="0"/>
              <a:t>260</a:t>
            </a:r>
            <a:r>
              <a:rPr lang="zh-TW" altLang="en-US" dirty="0"/>
              <a:t>行</a:t>
            </a:r>
            <a:r>
              <a:rPr lang="zh-TW" altLang="en-US" dirty="0" smtClean="0"/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將模型回傳的資訊改成只需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傳送模型類別的數字即可，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方便之後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的接收和運算。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749760" y="1139036"/>
            <a:ext cx="6696744" cy="3010838"/>
            <a:chOff x="406574" y="909514"/>
            <a:chExt cx="6696744" cy="301083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83" b="8307"/>
            <a:stretch/>
          </p:blipFill>
          <p:spPr>
            <a:xfrm>
              <a:off x="406574" y="909514"/>
              <a:ext cx="6696744" cy="301083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06574" y="2637704"/>
              <a:ext cx="5580620" cy="308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8126963" y="2091690"/>
            <a:ext cx="9925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更改前</a:t>
            </a:r>
          </a:p>
        </p:txBody>
      </p:sp>
      <p:sp>
        <p:nvSpPr>
          <p:cNvPr id="12" name="矩形 11"/>
          <p:cNvSpPr/>
          <p:nvPr/>
        </p:nvSpPr>
        <p:spPr>
          <a:xfrm>
            <a:off x="7571784" y="5229994"/>
            <a:ext cx="9925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更改</a:t>
            </a:r>
            <a:r>
              <a:rPr lang="zh-TW" altLang="en-US" dirty="0"/>
              <a:t>後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200784" y="3573810"/>
            <a:ext cx="6714026" cy="2993208"/>
            <a:chOff x="200784" y="3573810"/>
            <a:chExt cx="6714026" cy="299320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66" y="3573810"/>
              <a:ext cx="6696744" cy="299320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00784" y="5302002"/>
              <a:ext cx="5580620" cy="308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向下箭號 13"/>
          <p:cNvSpPr/>
          <p:nvPr/>
        </p:nvSpPr>
        <p:spPr>
          <a:xfrm rot="5400000" flipH="1">
            <a:off x="7258468" y="5227961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 flipH="1">
            <a:off x="7749751" y="2089658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687546" y="6214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400" b="1" dirty="0"/>
              <a:t>程式修改</a:t>
            </a:r>
          </a:p>
        </p:txBody>
      </p:sp>
    </p:spTree>
    <p:extLst>
      <p:ext uri="{BB962C8B-B14F-4D97-AF65-F5344CB8AC3E}">
        <p14:creationId xmlns:p14="http://schemas.microsoft.com/office/powerpoint/2010/main" val="22942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3-3</a:t>
            </a:r>
            <a:r>
              <a:rPr lang="zh-TW" altLang="en-US" dirty="0" smtClean="0"/>
              <a:t> 編譯</a:t>
            </a:r>
            <a:r>
              <a:rPr lang="zh-TW" altLang="en-US" dirty="0"/>
              <a:t>與燒</a:t>
            </a:r>
            <a:r>
              <a:rPr lang="zh-TW" altLang="en-US" dirty="0" smtClean="0"/>
              <a:t>錄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83238" y="1145570"/>
            <a:ext cx="5850832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將更改的程式存檔</a:t>
            </a:r>
            <a:r>
              <a:rPr lang="zh-TW" altLang="en-US" dirty="0" smtClean="0"/>
              <a:t>後，打開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，先輸入</a:t>
            </a:r>
            <a:r>
              <a:rPr lang="en-US" altLang="zh-TW" dirty="0" smtClean="0"/>
              <a:t>:</a:t>
            </a:r>
          </a:p>
          <a:p>
            <a:r>
              <a:rPr lang="en-US" altLang="zh-TW" i="1" dirty="0" smtClean="0">
                <a:solidFill>
                  <a:srgbClr val="FF0000"/>
                </a:solidFill>
              </a:rPr>
              <a:t>cd CoreMaker-01</a:t>
            </a:r>
          </a:p>
          <a:p>
            <a:r>
              <a:rPr lang="zh-TW" altLang="en-US" dirty="0" smtClean="0"/>
              <a:t>接著輸入</a:t>
            </a:r>
            <a:r>
              <a:rPr lang="en-US" altLang="zh-TW" dirty="0" smtClean="0"/>
              <a:t>:</a:t>
            </a:r>
          </a:p>
          <a:p>
            <a:r>
              <a:rPr lang="en-US" altLang="zh-TW" i="1" dirty="0" err="1" smtClean="0">
                <a:solidFill>
                  <a:srgbClr val="FF0000"/>
                </a:solidFill>
              </a:rPr>
              <a:t>mbed</a:t>
            </a:r>
            <a:r>
              <a:rPr lang="en-US" altLang="zh-TW" i="1" dirty="0" smtClean="0">
                <a:solidFill>
                  <a:srgbClr val="FF0000"/>
                </a:solidFill>
              </a:rPr>
              <a:t>-tools </a:t>
            </a:r>
            <a:r>
              <a:rPr lang="en-US" altLang="zh-TW" i="1" dirty="0">
                <a:solidFill>
                  <a:srgbClr val="FF0000"/>
                </a:solidFill>
              </a:rPr>
              <a:t>compile -m AIOT2101 -t GCC_ARM</a:t>
            </a:r>
            <a:endParaRPr lang="en-US" altLang="zh-TW" i="1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進行編譯。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2598" y="3180563"/>
            <a:ext cx="29658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編譯一段時間完成後，</a:t>
            </a:r>
            <a:endParaRPr lang="en-US" altLang="zh-TW" dirty="0" smtClean="0"/>
          </a:p>
          <a:p>
            <a:r>
              <a:rPr lang="en-US" altLang="zh-TW" dirty="0"/>
              <a:t>b</a:t>
            </a:r>
            <a:r>
              <a:rPr lang="en-US" altLang="zh-TW" dirty="0" smtClean="0"/>
              <a:t>in</a:t>
            </a:r>
            <a:r>
              <a:rPr lang="zh-TW" altLang="en-US" dirty="0" smtClean="0"/>
              <a:t>檔的路徑於右圖所示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306192" y="3021924"/>
            <a:ext cx="7587542" cy="1055942"/>
            <a:chOff x="4306192" y="2925738"/>
            <a:chExt cx="7587542" cy="105594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192" y="2925738"/>
              <a:ext cx="7587542" cy="105594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306192" y="3192574"/>
              <a:ext cx="6901582" cy="174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18542" y="1217578"/>
            <a:ext cx="5682492" cy="1426066"/>
            <a:chOff x="273744" y="988569"/>
            <a:chExt cx="5682492" cy="142606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44" y="988569"/>
              <a:ext cx="5682492" cy="14260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1270670" y="1701602"/>
              <a:ext cx="1368152" cy="26113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50790" y="1989634"/>
              <a:ext cx="3312368" cy="26113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62558" y="4293888"/>
            <a:ext cx="5568189" cy="2266951"/>
            <a:chOff x="3172141" y="4293890"/>
            <a:chExt cx="5568189" cy="226695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91" b="24260"/>
            <a:stretch/>
          </p:blipFill>
          <p:spPr>
            <a:xfrm>
              <a:off x="3172141" y="4293890"/>
              <a:ext cx="5568189" cy="22669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3172141" y="5443841"/>
              <a:ext cx="1554913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6779196" y="4720720"/>
            <a:ext cx="4860626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bin</a:t>
            </a:r>
            <a:r>
              <a:rPr lang="zh-TW" altLang="en-US" dirty="0" smtClean="0"/>
              <a:t>檔位置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CoreMaker-01\</a:t>
            </a:r>
            <a:r>
              <a:rPr lang="en-US" altLang="zh-TW" dirty="0" err="1" smtClean="0"/>
              <a:t>cmake_build</a:t>
            </a:r>
            <a:r>
              <a:rPr lang="en-US" altLang="zh-TW" dirty="0" smtClean="0"/>
              <a:t>\AIOT2101\</a:t>
            </a:r>
          </a:p>
          <a:p>
            <a:r>
              <a:rPr lang="en-US" altLang="zh-TW" dirty="0"/>
              <a:t>develop\GCC_ARM\ AIOT_2101.bin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99084" y="7296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編譯篇</a:t>
            </a:r>
          </a:p>
        </p:txBody>
      </p:sp>
      <p:sp>
        <p:nvSpPr>
          <p:cNvPr id="18" name="向下箭號 17"/>
          <p:cNvSpPr/>
          <p:nvPr/>
        </p:nvSpPr>
        <p:spPr>
          <a:xfrm rot="5400000" flipH="1">
            <a:off x="5975508" y="1737940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5400000" flipH="1">
            <a:off x="6231186" y="5199836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6200000">
            <a:off x="3755744" y="3322580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7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18406" y="3312095"/>
            <a:ext cx="3096343" cy="2597179"/>
            <a:chOff x="7423410" y="3169640"/>
            <a:chExt cx="3674726" cy="3082320"/>
          </a:xfrm>
        </p:grpSpPr>
        <p:grpSp>
          <p:nvGrpSpPr>
            <p:cNvPr id="7" name="群組 6"/>
            <p:cNvGrpSpPr/>
            <p:nvPr/>
          </p:nvGrpSpPr>
          <p:grpSpPr>
            <a:xfrm>
              <a:off x="7423410" y="3169640"/>
              <a:ext cx="3674726" cy="3082320"/>
              <a:chOff x="6813579" y="1432382"/>
              <a:chExt cx="4497738" cy="4141535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25931" y="1432382"/>
                <a:ext cx="3285386" cy="4141535"/>
              </a:xfrm>
              <a:prstGeom prst="rect">
                <a:avLst/>
              </a:prstGeom>
            </p:spPr>
          </p:pic>
          <p:sp>
            <p:nvSpPr>
              <p:cNvPr id="11" name="圓角矩形 10"/>
              <p:cNvSpPr/>
              <p:nvPr/>
            </p:nvSpPr>
            <p:spPr>
              <a:xfrm>
                <a:off x="8831510" y="2790188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圓角矩形 11"/>
              <p:cNvSpPr/>
              <p:nvPr/>
            </p:nvSpPr>
            <p:spPr>
              <a:xfrm>
                <a:off x="8831510" y="2239569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6813579" y="2035257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1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6813579" y="2719764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2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8" name="直線接點 7"/>
            <p:cNvCxnSpPr/>
            <p:nvPr/>
          </p:nvCxnSpPr>
          <p:spPr>
            <a:xfrm>
              <a:off x="8171575" y="3805613"/>
              <a:ext cx="900517" cy="1523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8171575" y="4315055"/>
              <a:ext cx="900517" cy="52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8327454" y="3209039"/>
            <a:ext cx="3417616" cy="3208788"/>
            <a:chOff x="8183438" y="2076664"/>
            <a:chExt cx="3417616" cy="3208788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438" y="2076664"/>
              <a:ext cx="3417616" cy="2803292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9261304" y="4869954"/>
              <a:ext cx="126188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</a:schemeClr>
                  </a:solidFill>
                </a:rPr>
                <a:t>燒錄模式</a:t>
              </a:r>
              <a:endParaRPr lang="zh-TW" altLang="en-US" dirty="0" smtClean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511030" y="3188823"/>
            <a:ext cx="3456384" cy="3251345"/>
            <a:chOff x="4367014" y="1978649"/>
            <a:chExt cx="3456384" cy="325134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014" y="1978649"/>
              <a:ext cx="3456384" cy="2806688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5464264" y="4814496"/>
              <a:ext cx="126188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</a:schemeClr>
                  </a:solidFill>
                </a:rPr>
                <a:t>一般</a:t>
              </a:r>
              <a:r>
                <a:rPr lang="zh-TW" altLang="en-US" dirty="0" smtClean="0">
                  <a:solidFill>
                    <a:schemeClr val="tx1">
                      <a:lumMod val="75000"/>
                    </a:schemeClr>
                  </a:solidFill>
                </a:rPr>
                <a:t>模式</a:t>
              </a: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2348017" y="1468735"/>
            <a:ext cx="91294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韌體編譯完成後，要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檔案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燒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錄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進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Micro-USB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充電傳輸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線連接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電腦以及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要進入燒入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模式，先同時按下按鍵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和按鍵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，再來放開按鍵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，後放按鍵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當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板子上的紅色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LED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燈熄滅，即可開始燒錄。</a:t>
            </a:r>
          </a:p>
        </p:txBody>
      </p:sp>
      <p:sp>
        <p:nvSpPr>
          <p:cNvPr id="22" name="矩形 21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10630" y="3501802"/>
            <a:ext cx="39805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開啟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燒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錄程式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CMC_ISP.exe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位置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CoreMaker-01/CMC_ISP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42" y="1773610"/>
            <a:ext cx="5530088" cy="4397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5447134" y="2781722"/>
            <a:ext cx="1368152" cy="261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4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sp>
        <p:nvSpPr>
          <p:cNvPr id="6" name="矩形 5"/>
          <p:cNvSpPr/>
          <p:nvPr/>
        </p:nvSpPr>
        <p:spPr>
          <a:xfrm>
            <a:off x="1011105" y="4851370"/>
            <a:ext cx="4370107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打開可執行程式後，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Connection Interface</a:t>
            </a:r>
            <a:r>
              <a:rPr lang="zh-TW" altLang="en-US" dirty="0" smtClean="0"/>
              <a:t>選擇 </a:t>
            </a:r>
            <a:r>
              <a:rPr lang="en-US" altLang="zh-TW" dirty="0" smtClean="0"/>
              <a:t>USB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接著點</a:t>
            </a:r>
            <a:r>
              <a:rPr lang="zh-TW" altLang="en-US" dirty="0"/>
              <a:t>擊</a:t>
            </a:r>
            <a:r>
              <a:rPr lang="zh-TW" altLang="en-US" dirty="0" smtClean="0"/>
              <a:t>左側</a:t>
            </a:r>
            <a:r>
              <a:rPr lang="en-US" altLang="zh-TW" dirty="0" smtClean="0"/>
              <a:t>Connect </a:t>
            </a:r>
            <a:r>
              <a:rPr lang="zh-TW" altLang="en-US" dirty="0" smtClean="0"/>
              <a:t>連接。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316400" y="4904079"/>
            <a:ext cx="36856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出現綠色狀態，確認連接</a:t>
            </a:r>
            <a:r>
              <a:rPr lang="zh-TW" altLang="en-US" dirty="0"/>
              <a:t>成功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262558" y="1879743"/>
            <a:ext cx="5720593" cy="2694285"/>
            <a:chOff x="262558" y="2133650"/>
            <a:chExt cx="5720593" cy="26942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558" y="2133650"/>
              <a:ext cx="5720593" cy="26942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23029" y="2925738"/>
              <a:ext cx="1368152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062758" y="2925737"/>
              <a:ext cx="1728192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239222" y="1879743"/>
            <a:ext cx="5704264" cy="2672513"/>
            <a:chOff x="6239222" y="1879743"/>
            <a:chExt cx="5704264" cy="267251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222" y="1879743"/>
              <a:ext cx="5704264" cy="26725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7967414" y="2671831"/>
              <a:ext cx="1728192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sp>
        <p:nvSpPr>
          <p:cNvPr id="6" name="矩形 5"/>
          <p:cNvSpPr/>
          <p:nvPr/>
        </p:nvSpPr>
        <p:spPr>
          <a:xfrm>
            <a:off x="1342678" y="5096132"/>
            <a:ext cx="41937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點擊</a:t>
            </a:r>
            <a:r>
              <a:rPr lang="en-US" altLang="zh-TW" dirty="0" smtClean="0"/>
              <a:t>FW</a:t>
            </a:r>
            <a:r>
              <a:rPr lang="zh-TW" altLang="en-US" dirty="0" smtClean="0"/>
              <a:t>後選擇我們</a:t>
            </a:r>
            <a:r>
              <a:rPr lang="en-US" altLang="zh-TW" dirty="0" smtClean="0"/>
              <a:t>bin</a:t>
            </a:r>
            <a:r>
              <a:rPr lang="zh-TW" altLang="en-US" dirty="0" smtClean="0"/>
              <a:t>檔的位置，</a:t>
            </a:r>
            <a:endParaRPr lang="en-US" altLang="zh-TW" dirty="0" smtClean="0"/>
          </a:p>
          <a:p>
            <a:r>
              <a:rPr lang="zh-TW" altLang="en-US" dirty="0" smtClean="0"/>
              <a:t>按下</a:t>
            </a:r>
            <a:r>
              <a:rPr lang="en-US" altLang="zh-TW" dirty="0" smtClean="0"/>
              <a:t>Start</a:t>
            </a:r>
            <a:r>
              <a:rPr lang="zh-TW" altLang="en-US" dirty="0" smtClean="0"/>
              <a:t>開始燒錄。</a:t>
            </a:r>
            <a:endParaRPr lang="en-US" altLang="zh-TW" dirty="0" smtClean="0"/>
          </a:p>
        </p:txBody>
      </p:sp>
      <p:sp>
        <p:nvSpPr>
          <p:cNvPr id="7" name="矩形 6"/>
          <p:cNvSpPr/>
          <p:nvPr/>
        </p:nvSpPr>
        <p:spPr>
          <a:xfrm>
            <a:off x="7463358" y="5049966"/>
            <a:ext cx="31470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燒錄</a:t>
            </a:r>
            <a:r>
              <a:rPr lang="zh-TW" altLang="en-US" dirty="0" smtClean="0"/>
              <a:t>完成後出現成功畫面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388268" y="2205658"/>
            <a:ext cx="5666163" cy="2645298"/>
            <a:chOff x="388268" y="2277666"/>
            <a:chExt cx="5666163" cy="264529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268" y="2277666"/>
              <a:ext cx="5666163" cy="2645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13157" y="3861842"/>
              <a:ext cx="1261569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60889" y="4437906"/>
              <a:ext cx="1261569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311230" y="2224709"/>
            <a:ext cx="5704264" cy="2607197"/>
            <a:chOff x="6311230" y="2356012"/>
            <a:chExt cx="5704264" cy="260719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230" y="2356012"/>
              <a:ext cx="5704264" cy="26071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9695606" y="4365899"/>
              <a:ext cx="1261569" cy="3331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3-4</a:t>
            </a:r>
            <a:r>
              <a:rPr lang="zh-TW" altLang="en-US" dirty="0" smtClean="0"/>
              <a:t> 聲音資料收集</a:t>
            </a:r>
          </a:p>
        </p:txBody>
      </p:sp>
      <p:sp>
        <p:nvSpPr>
          <p:cNvPr id="7" name="矩形 6"/>
          <p:cNvSpPr/>
          <p:nvPr/>
        </p:nvSpPr>
        <p:spPr>
          <a:xfrm>
            <a:off x="274251" y="5349845"/>
            <a:ext cx="510710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開啟下載好的 </a:t>
            </a:r>
            <a:r>
              <a:rPr lang="en-US" altLang="zh-TW" dirty="0" err="1"/>
              <a:t>SensiML</a:t>
            </a:r>
            <a:r>
              <a:rPr lang="en-US" altLang="zh-TW" dirty="0"/>
              <a:t> Data Capture </a:t>
            </a:r>
            <a:r>
              <a:rPr lang="en-US" altLang="zh-TW" dirty="0" smtClean="0"/>
              <a:t>Lab</a:t>
            </a:r>
          </a:p>
          <a:p>
            <a:r>
              <a:rPr lang="zh-TW" altLang="en-US" dirty="0"/>
              <a:t>點</a:t>
            </a:r>
            <a:r>
              <a:rPr lang="zh-TW" altLang="en-US" dirty="0" smtClean="0"/>
              <a:t>擊</a:t>
            </a:r>
            <a:r>
              <a:rPr lang="en-US" altLang="zh-TW" dirty="0" smtClean="0"/>
              <a:t>New project 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6096141" y="5346640"/>
            <a:ext cx="6064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Project </a:t>
            </a:r>
            <a:r>
              <a:rPr lang="zh-TW" altLang="en-US" dirty="0"/>
              <a:t>的</a:t>
            </a:r>
            <a:r>
              <a:rPr lang="zh-TW" altLang="en-US" dirty="0" smtClean="0"/>
              <a:t>名稱，選擇檔案位置，點選</a:t>
            </a:r>
            <a:r>
              <a:rPr lang="en-US" altLang="zh-TW" dirty="0" smtClean="0"/>
              <a:t>OK</a:t>
            </a:r>
            <a:r>
              <a:rPr lang="zh-TW" altLang="en-US" dirty="0" smtClean="0"/>
              <a:t>建立</a:t>
            </a:r>
            <a:endParaRPr lang="en-US" altLang="zh-TW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18542" y="1501602"/>
            <a:ext cx="5493863" cy="3672408"/>
            <a:chOff x="118542" y="1501602"/>
            <a:chExt cx="5493863" cy="367240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3" t="12616" r="14587" b="3511"/>
            <a:stretch/>
          </p:blipFill>
          <p:spPr>
            <a:xfrm>
              <a:off x="118542" y="1501602"/>
              <a:ext cx="5493863" cy="36724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334566" y="2364975"/>
              <a:ext cx="1440160" cy="4167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5879182" y="1582971"/>
            <a:ext cx="6184947" cy="3477622"/>
            <a:chOff x="5879182" y="1582971"/>
            <a:chExt cx="6184947" cy="347762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182" y="1582971"/>
              <a:ext cx="6184947" cy="34776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7391350" y="3076671"/>
              <a:ext cx="2592288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983638" y="3789835"/>
              <a:ext cx="792088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966398" y="3322949"/>
              <a:ext cx="792088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3864239" y="693490"/>
            <a:ext cx="477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 </a:t>
            </a:r>
            <a:r>
              <a:rPr lang="zh-TW" altLang="en-US" sz="2400" b="1" dirty="0"/>
              <a:t>設置</a:t>
            </a:r>
          </a:p>
        </p:txBody>
      </p:sp>
    </p:spTree>
    <p:extLst>
      <p:ext uri="{BB962C8B-B14F-4D97-AF65-F5344CB8AC3E}">
        <p14:creationId xmlns:p14="http://schemas.microsoft.com/office/powerpoint/2010/main" val="13152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90550" y="1485578"/>
            <a:ext cx="6465906" cy="3635598"/>
            <a:chOff x="190550" y="1485578"/>
            <a:chExt cx="6465906" cy="363559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50" y="1485578"/>
              <a:ext cx="6465906" cy="36355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406574" y="2061642"/>
              <a:ext cx="1224136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532959" y="1580853"/>
            <a:ext cx="4184976" cy="3168352"/>
            <a:chOff x="7532959" y="1580853"/>
            <a:chExt cx="4184976" cy="316835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2959" y="1580853"/>
              <a:ext cx="4184976" cy="3168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8615486" y="2349674"/>
              <a:ext cx="3024336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90525" y="5477753"/>
            <a:ext cx="63738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匯入設定檔，點選左上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Edit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Impport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Device Plugins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51390" y="4993004"/>
            <a:ext cx="360868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檔案位置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CoreMaker-01/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AIOT2101-simple-stream.ssf</a:t>
            </a: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開啟匯入檔案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64239" y="693490"/>
            <a:ext cx="477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 </a:t>
            </a:r>
            <a:r>
              <a:rPr lang="zh-TW" altLang="en-US" sz="2400" b="1" dirty="0"/>
              <a:t>設置</a:t>
            </a:r>
          </a:p>
        </p:txBody>
      </p:sp>
    </p:spTree>
    <p:extLst>
      <p:ext uri="{BB962C8B-B14F-4D97-AF65-F5344CB8AC3E}">
        <p14:creationId xmlns:p14="http://schemas.microsoft.com/office/powerpoint/2010/main" val="37836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6599262" y="2143969"/>
            <a:ext cx="5269422" cy="2941064"/>
            <a:chOff x="5869607" y="1917626"/>
            <a:chExt cx="5999077" cy="337311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607" y="1917626"/>
              <a:ext cx="5999077" cy="33731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8471470" y="1917626"/>
              <a:ext cx="1008112" cy="1008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90550" y="5425609"/>
            <a:ext cx="57038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設置完後會回到主畫面 點選上方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Switch Modes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90550" y="1919391"/>
            <a:ext cx="5999077" cy="3381666"/>
            <a:chOff x="190550" y="1919391"/>
            <a:chExt cx="5999077" cy="338166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50" y="1927945"/>
              <a:ext cx="5999077" cy="33731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3574926" y="1919391"/>
              <a:ext cx="885497" cy="8789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8394640" y="5425609"/>
            <a:ext cx="16786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選取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Capture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64239" y="693490"/>
            <a:ext cx="477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 </a:t>
            </a:r>
            <a:r>
              <a:rPr lang="zh-TW" altLang="en-US" sz="2400" b="1" dirty="0"/>
              <a:t>設置</a:t>
            </a:r>
          </a:p>
        </p:txBody>
      </p:sp>
    </p:spTree>
    <p:extLst>
      <p:ext uri="{BB962C8B-B14F-4D97-AF65-F5344CB8AC3E}">
        <p14:creationId xmlns:p14="http://schemas.microsoft.com/office/powerpoint/2010/main" val="198106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9300" y="216074"/>
            <a:ext cx="10186674" cy="764881"/>
          </a:xfrm>
        </p:spPr>
        <p:txBody>
          <a:bodyPr/>
          <a:lstStyle/>
          <a:p>
            <a:r>
              <a:rPr lang="zh-TW" altLang="en-US" dirty="0"/>
              <a:t>第一章 </a:t>
            </a:r>
            <a:br>
              <a:rPr lang="zh-TW" altLang="en-US" dirty="0"/>
            </a:br>
            <a:r>
              <a:rPr lang="zh-TW" altLang="en-US" dirty="0"/>
              <a:t>概述</a:t>
            </a:r>
            <a:endParaRPr lang="zh-TW" altLang="en-US" dirty="0">
              <a:solidFill>
                <a:srgbClr val="888888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90807" y="2205380"/>
            <a:ext cx="2022514" cy="446942"/>
          </a:xfrm>
          <a:prstGeom prst="rect">
            <a:avLst/>
          </a:prstGeom>
        </p:spPr>
        <p:txBody>
          <a:bodyPr wrap="none" lIns="76758" tIns="38379" rIns="76758" bIns="38379">
            <a:spAutoFit/>
          </a:bodyPr>
          <a:lstStyle/>
          <a:p>
            <a:pPr defTabSz="914168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1-1. 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文件說明</a:t>
            </a:r>
          </a:p>
        </p:txBody>
      </p:sp>
      <p:sp>
        <p:nvSpPr>
          <p:cNvPr id="20" name="矩形 19"/>
          <p:cNvSpPr/>
          <p:nvPr/>
        </p:nvSpPr>
        <p:spPr>
          <a:xfrm>
            <a:off x="4890812" y="3357962"/>
            <a:ext cx="2561123" cy="446942"/>
          </a:xfrm>
          <a:prstGeom prst="rect">
            <a:avLst/>
          </a:prstGeom>
        </p:spPr>
        <p:txBody>
          <a:bodyPr wrap="none" lIns="76758" tIns="38379" rIns="76758" bIns="38379">
            <a:spAutoFit/>
          </a:bodyPr>
          <a:lstStyle/>
          <a:p>
            <a:pPr defTabSz="914168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1-2.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情境應用概述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6814">
            <a:off x="1848004" y="4332642"/>
            <a:ext cx="1278220" cy="1278682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6404" flipH="1">
            <a:off x="1883117" y="3071318"/>
            <a:ext cx="762715" cy="76299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90816" y="4457504"/>
            <a:ext cx="2253347" cy="446942"/>
          </a:xfrm>
          <a:prstGeom prst="rect">
            <a:avLst/>
          </a:prstGeom>
        </p:spPr>
        <p:txBody>
          <a:bodyPr wrap="none" lIns="76758" tIns="38379" rIns="76758" bIns="38379">
            <a:spAutoFit/>
          </a:bodyPr>
          <a:lstStyle/>
          <a:p>
            <a:pPr defTabSz="914168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1-3.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案例示意圖</a:t>
            </a:r>
          </a:p>
        </p:txBody>
      </p:sp>
    </p:spTree>
    <p:extLst>
      <p:ext uri="{BB962C8B-B14F-4D97-AF65-F5344CB8AC3E}">
        <p14:creationId xmlns:p14="http://schemas.microsoft.com/office/powerpoint/2010/main" val="68777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99764" y="1641912"/>
            <a:ext cx="6552728" cy="3684416"/>
            <a:chOff x="118542" y="2133650"/>
            <a:chExt cx="6313984" cy="35501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42" y="2133650"/>
              <a:ext cx="6313984" cy="3550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1918743" y="5085979"/>
              <a:ext cx="792088" cy="5978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09327" y="5390560"/>
            <a:ext cx="66431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點選後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Capture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的畫面，先選擇下方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Connect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845679" y="5320456"/>
            <a:ext cx="36808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跳出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Configuration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，選擇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Next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959302" y="1773610"/>
            <a:ext cx="5048963" cy="3180454"/>
            <a:chOff x="7010400" y="2057400"/>
            <a:chExt cx="4438649" cy="279600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2" t="14434" r="17159" b="6810"/>
            <a:stretch/>
          </p:blipFill>
          <p:spPr>
            <a:xfrm>
              <a:off x="7010400" y="2057400"/>
              <a:ext cx="4438649" cy="27960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9407574" y="3497156"/>
              <a:ext cx="936104" cy="545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073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" y="1381332"/>
            <a:ext cx="6696744" cy="3765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500683" y="5504418"/>
            <a:ext cx="48638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找到我們的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開發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版，點選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2558" y="2493690"/>
            <a:ext cx="6264696" cy="620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750231" y="5296669"/>
            <a:ext cx="28921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跳出設備訊息，按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Next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7059808" y="1546674"/>
            <a:ext cx="5115561" cy="3545447"/>
            <a:chOff x="6893168" y="1593133"/>
            <a:chExt cx="5115561" cy="3545447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55" t="5532" r="11357" b="3347"/>
            <a:stretch/>
          </p:blipFill>
          <p:spPr>
            <a:xfrm>
              <a:off x="6893168" y="1593133"/>
              <a:ext cx="5115561" cy="3431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9263558" y="4518126"/>
              <a:ext cx="1064818" cy="620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536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391350" y="5445001"/>
            <a:ext cx="37289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輸入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使用者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自訂的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名稱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054646" y="1560159"/>
            <a:ext cx="3712126" cy="3848201"/>
            <a:chOff x="910630" y="1725452"/>
            <a:chExt cx="3712126" cy="3848201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630" y="1725452"/>
              <a:ext cx="3712126" cy="38482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矩形 11"/>
            <p:cNvSpPr/>
            <p:nvPr/>
          </p:nvSpPr>
          <p:spPr>
            <a:xfrm>
              <a:off x="1198662" y="3285778"/>
              <a:ext cx="3096344" cy="3248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98662" y="3856387"/>
              <a:ext cx="3096344" cy="3654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890187" y="5652750"/>
            <a:ext cx="40410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Capture Source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選擇 聲音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Audio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Sample Rate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改成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16000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6095206" y="1846027"/>
            <a:ext cx="5688632" cy="3198558"/>
            <a:chOff x="6095206" y="1846027"/>
            <a:chExt cx="5688632" cy="319855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206" y="1846027"/>
              <a:ext cx="5688632" cy="3198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7967414" y="3477999"/>
              <a:ext cx="1872208" cy="3654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483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595755" y="5527318"/>
            <a:ext cx="535915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</a:t>
            </a:r>
            <a:r>
              <a:rPr lang="en-US" altLang="zh-TW" sz="2000" dirty="0" smtClean="0">
                <a:latin typeface="+mn-ea"/>
              </a:rPr>
              <a:t>Micro-USB</a:t>
            </a:r>
            <a:r>
              <a:rPr lang="zh-TW" altLang="en-US" sz="2000" dirty="0" smtClean="0">
                <a:latin typeface="+mn-ea"/>
              </a:rPr>
              <a:t>連結電腦後，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再點擊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Scan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，選擇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板子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所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連接的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Serial Port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，點選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Done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完成。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05705" y="5662042"/>
            <a:ext cx="4881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設定完成後會自動跳回主畫面，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繼續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下方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Connect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設定連接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埠。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6527254" y="1882803"/>
            <a:ext cx="5510590" cy="3098450"/>
            <a:chOff x="6527254" y="1882803"/>
            <a:chExt cx="5510590" cy="309845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254" y="1882803"/>
              <a:ext cx="5510590" cy="30984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矩形 12"/>
            <p:cNvSpPr/>
            <p:nvPr/>
          </p:nvSpPr>
          <p:spPr>
            <a:xfrm>
              <a:off x="8339230" y="3315675"/>
              <a:ext cx="1872208" cy="3654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34692" y="4581922"/>
              <a:ext cx="688906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05705" y="1692630"/>
            <a:ext cx="6187033" cy="3478795"/>
            <a:chOff x="205705" y="1692630"/>
            <a:chExt cx="6187033" cy="347879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05" y="1692630"/>
              <a:ext cx="6187033" cy="3478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2062758" y="4739928"/>
              <a:ext cx="688906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409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524857" y="2325119"/>
            <a:ext cx="3674726" cy="3082320"/>
            <a:chOff x="7423410" y="3169640"/>
            <a:chExt cx="3674726" cy="3082320"/>
          </a:xfrm>
        </p:grpSpPr>
        <p:grpSp>
          <p:nvGrpSpPr>
            <p:cNvPr id="7" name="群組 6"/>
            <p:cNvGrpSpPr/>
            <p:nvPr/>
          </p:nvGrpSpPr>
          <p:grpSpPr>
            <a:xfrm>
              <a:off x="7423410" y="3169640"/>
              <a:ext cx="3674726" cy="3082320"/>
              <a:chOff x="6813579" y="1432382"/>
              <a:chExt cx="4497738" cy="4141535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25931" y="1432382"/>
                <a:ext cx="3285386" cy="4141535"/>
              </a:xfrm>
              <a:prstGeom prst="rect">
                <a:avLst/>
              </a:prstGeom>
            </p:spPr>
          </p:pic>
          <p:sp>
            <p:nvSpPr>
              <p:cNvPr id="11" name="圓角矩形 10"/>
              <p:cNvSpPr/>
              <p:nvPr/>
            </p:nvSpPr>
            <p:spPr>
              <a:xfrm>
                <a:off x="8831510" y="2790188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圓角矩形 11"/>
              <p:cNvSpPr/>
              <p:nvPr/>
            </p:nvSpPr>
            <p:spPr>
              <a:xfrm>
                <a:off x="8831510" y="2239569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6813579" y="2035257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1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6813579" y="2719764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2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8" name="直線接點 7"/>
            <p:cNvCxnSpPr/>
            <p:nvPr/>
          </p:nvCxnSpPr>
          <p:spPr>
            <a:xfrm>
              <a:off x="8171575" y="3805613"/>
              <a:ext cx="900517" cy="1523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8171575" y="4315055"/>
              <a:ext cx="900517" cy="52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5231110" y="1750585"/>
            <a:ext cx="5981802" cy="2543062"/>
            <a:chOff x="4727054" y="1845619"/>
            <a:chExt cx="5981802" cy="254306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4" t="69721" r="36500"/>
            <a:stretch/>
          </p:blipFill>
          <p:spPr>
            <a:xfrm>
              <a:off x="4727054" y="1845619"/>
              <a:ext cx="5981802" cy="25430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5447134" y="342979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5447134" y="4725938"/>
            <a:ext cx="6092825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連接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埠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設定完成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後，</a:t>
            </a:r>
            <a:r>
              <a:rPr lang="zh-TW" altLang="en-US" dirty="0" smtClean="0"/>
              <a:t>再次點擊</a:t>
            </a:r>
            <a:r>
              <a:rPr lang="en-US" altLang="zh-TW" dirty="0" smtClean="0"/>
              <a:t>Connect</a:t>
            </a:r>
            <a:r>
              <a:rPr lang="zh-TW" altLang="en-US" dirty="0" smtClean="0"/>
              <a:t>，</a:t>
            </a:r>
            <a:r>
              <a:rPr lang="zh-TW" altLang="en-US" dirty="0"/>
              <a:t>會</a:t>
            </a:r>
            <a:r>
              <a:rPr lang="zh-TW" altLang="en-US" dirty="0" smtClean="0"/>
              <a:t>出現</a:t>
            </a:r>
            <a:r>
              <a:rPr lang="en-US" altLang="zh-TW" i="1" dirty="0" smtClean="0"/>
              <a:t>Retrieving Configuration…</a:t>
            </a:r>
            <a:r>
              <a:rPr lang="zh-TW" altLang="en-US" dirty="0" smtClean="0"/>
              <a:t>，此時按壓 </a:t>
            </a:r>
            <a:r>
              <a:rPr lang="en-US" altLang="zh-TW" dirty="0" smtClean="0"/>
              <a:t>CoreMaker-01 </a:t>
            </a:r>
            <a:r>
              <a:rPr lang="zh-TW" altLang="en-US" dirty="0"/>
              <a:t>上的 按鍵</a:t>
            </a:r>
            <a:r>
              <a:rPr lang="en-US" altLang="zh-TW" dirty="0"/>
              <a:t>2</a:t>
            </a:r>
            <a:r>
              <a:rPr lang="zh-TW" altLang="en-US" dirty="0" smtClean="0"/>
              <a:t>即可</a:t>
            </a:r>
            <a:r>
              <a:rPr lang="zh-TW" altLang="en-US" dirty="0"/>
              <a:t>完成連線。</a:t>
            </a:r>
          </a:p>
        </p:txBody>
      </p:sp>
      <p:sp>
        <p:nvSpPr>
          <p:cNvPr id="19" name="矩形 18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41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047534" y="3213770"/>
            <a:ext cx="252028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連接成功後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可看見下方出現綠色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以及主畫面中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我們聲音的波型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53007" y="1341562"/>
            <a:ext cx="8534487" cy="4798703"/>
            <a:chOff x="153007" y="1341562"/>
            <a:chExt cx="8534487" cy="479870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07" y="1341562"/>
              <a:ext cx="8534487" cy="4798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2638822" y="5518026"/>
              <a:ext cx="864096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64764" y="2826147"/>
              <a:ext cx="5642410" cy="16117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828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34566" y="1773610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在右上方輸入即將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要錄製的音檔檔名，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輸入完成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後，於右下方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Start Recording</a:t>
            </a: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點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擊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開始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錄製聲音，錄製完畢後按下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Stop Recording 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停止錄音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3430910" y="1358393"/>
            <a:ext cx="8649344" cy="4798949"/>
            <a:chOff x="3430910" y="1367149"/>
            <a:chExt cx="8649344" cy="4798949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910" y="1367149"/>
              <a:ext cx="8534926" cy="47989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8695878" y="1998018"/>
              <a:ext cx="3384376" cy="1296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343950" y="538239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2" t="74982"/>
          <a:stretch/>
        </p:blipFill>
        <p:spPr>
          <a:xfrm>
            <a:off x="478581" y="4968418"/>
            <a:ext cx="3472973" cy="1414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982638" y="5528118"/>
            <a:ext cx="2232248" cy="293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585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39222" y="1773609"/>
            <a:ext cx="4497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錄製完畢後會跳出關於這次錄製音檔的訊息視窗，確認無誤後要勾選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Auto-Upload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上傳至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的雲端，再點選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Save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儲存錄製的音檔。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1154819" y="1017573"/>
            <a:ext cx="4048125" cy="5340771"/>
            <a:chOff x="1910903" y="1053530"/>
            <a:chExt cx="4048125" cy="534077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2" t="5566" r="30042"/>
            <a:stretch/>
          </p:blipFill>
          <p:spPr>
            <a:xfrm>
              <a:off x="1910903" y="1053530"/>
              <a:ext cx="4048125" cy="53407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2062758" y="5013970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710830" y="5806058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519142" y="4005858"/>
            <a:ext cx="645524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因為此範例只有是否為下雨聲，</a:t>
            </a:r>
            <a:endParaRPr lang="en-US" altLang="zh-TW" dirty="0" smtClean="0"/>
          </a:p>
          <a:p>
            <a:r>
              <a:rPr lang="zh-TW" altLang="en-US" dirty="0" smtClean="0"/>
              <a:t>因此僅需錄製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個音檔，而為求達到更好的辨識效果，此範例每</a:t>
            </a:r>
            <a:r>
              <a:rPr lang="zh-TW" altLang="en-US" dirty="0"/>
              <a:t>個錄音時間長達</a:t>
            </a:r>
            <a:r>
              <a:rPr lang="en-US" altLang="zh-TW" dirty="0"/>
              <a:t>30</a:t>
            </a:r>
            <a:r>
              <a:rPr lang="zh-TW" altLang="en-US" dirty="0" smtClean="0"/>
              <a:t>分鐘，</a:t>
            </a:r>
            <a:endParaRPr lang="en-US" altLang="zh-TW" dirty="0" smtClean="0"/>
          </a:p>
          <a:p>
            <a:r>
              <a:rPr lang="zh-TW" altLang="en-US" dirty="0" smtClean="0"/>
              <a:t>使用者可根據環境音的複雜程度或是開發時間來增減</a:t>
            </a:r>
            <a:r>
              <a:rPr lang="zh-TW" altLang="en-US" dirty="0"/>
              <a:t>音檔的</a:t>
            </a:r>
            <a:r>
              <a:rPr lang="zh-TW" altLang="en-US" dirty="0" smtClean="0"/>
              <a:t>錄製長度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62323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3-5</a:t>
            </a:r>
            <a:r>
              <a:rPr lang="zh-TW" altLang="en-US" dirty="0" smtClean="0"/>
              <a:t> 資料</a:t>
            </a:r>
            <a:r>
              <a:rPr lang="zh-TW" altLang="en-US" dirty="0"/>
              <a:t>標註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8582" y="4221882"/>
            <a:ext cx="2723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Switch Modes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選擇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Label Explorer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。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29947" y="1130022"/>
            <a:ext cx="36856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接下來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要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標記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我們錄製的音檔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629947" y="2349674"/>
            <a:ext cx="3250383" cy="1656183"/>
            <a:chOff x="629947" y="2349674"/>
            <a:chExt cx="3250383" cy="165618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1" r="25425" b="73068"/>
            <a:stretch/>
          </p:blipFill>
          <p:spPr>
            <a:xfrm>
              <a:off x="629947" y="2421682"/>
              <a:ext cx="3250383" cy="14770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2290956" y="2349674"/>
              <a:ext cx="1589374" cy="165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367014" y="1629594"/>
            <a:ext cx="7278792" cy="4052172"/>
            <a:chOff x="4727054" y="1553866"/>
            <a:chExt cx="7278792" cy="405217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062" y="1553866"/>
              <a:ext cx="7206784" cy="405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4727054" y="1917626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3862958" y="5806058"/>
            <a:ext cx="83663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出現標記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音檔模式的主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畫面，點選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Project Explorer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來開啟我們的音檔</a:t>
            </a:r>
          </a:p>
        </p:txBody>
      </p:sp>
    </p:spTree>
    <p:extLst>
      <p:ext uri="{BB962C8B-B14F-4D97-AF65-F5344CB8AC3E}">
        <p14:creationId xmlns:p14="http://schemas.microsoft.com/office/powerpoint/2010/main" val="8730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94606" y="5446018"/>
            <a:ext cx="28777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選擇我們要標記的音檔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96930" y="1673213"/>
            <a:ext cx="5422211" cy="3551235"/>
            <a:chOff x="96930" y="1673213"/>
            <a:chExt cx="5422211" cy="355123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77"/>
            <a:stretch/>
          </p:blipFill>
          <p:spPr>
            <a:xfrm>
              <a:off x="96931" y="1673213"/>
              <a:ext cx="5262568" cy="35512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96930" y="2620739"/>
              <a:ext cx="5422211" cy="5210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521619" y="1595661"/>
            <a:ext cx="6591724" cy="3706341"/>
            <a:chOff x="5521619" y="1595661"/>
            <a:chExt cx="6591724" cy="370634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619" y="1595661"/>
              <a:ext cx="6591724" cy="3706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663158" y="1629222"/>
              <a:ext cx="1589374" cy="165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5519142" y="5518026"/>
            <a:ext cx="659667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先建立</a:t>
            </a:r>
            <a:r>
              <a:rPr lang="en-US" altLang="zh-TW" dirty="0" err="1" smtClean="0"/>
              <a:t>labal</a:t>
            </a:r>
            <a:r>
              <a:rPr lang="zh-TW" altLang="en-US" dirty="0" smtClean="0"/>
              <a:t>名稱</a:t>
            </a:r>
            <a:r>
              <a:rPr lang="zh-TW" altLang="en-US" dirty="0"/>
              <a:t>，</a:t>
            </a:r>
            <a:r>
              <a:rPr lang="zh-TW" altLang="en-US" dirty="0" smtClean="0"/>
              <a:t>點左上</a:t>
            </a:r>
            <a:r>
              <a:rPr lang="en-US" altLang="zh-TW" dirty="0" smtClean="0"/>
              <a:t>Edit</a:t>
            </a:r>
            <a:r>
              <a:rPr lang="zh-TW" altLang="en-US" dirty="0" smtClean="0"/>
              <a:t>，選擇 </a:t>
            </a:r>
            <a:r>
              <a:rPr lang="en-US" altLang="zh-TW" dirty="0"/>
              <a:t>project properties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29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1-1.</a:t>
            </a:r>
            <a:r>
              <a:rPr lang="zh-TW" altLang="en-US" dirty="0" smtClean="0"/>
              <a:t>文件說明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8582" y="981522"/>
            <a:ext cx="11376561" cy="706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latin typeface="+mn-ea"/>
              </a:rPr>
              <a:t>本文介紹</a:t>
            </a:r>
            <a:r>
              <a:rPr lang="en-US" altLang="zh-TW" sz="2400" dirty="0" smtClean="0">
                <a:latin typeface="+mn-ea"/>
              </a:rPr>
              <a:t>CoreMaker-01</a:t>
            </a:r>
            <a:r>
              <a:rPr lang="zh-TW" altLang="en-US" sz="2400" dirty="0" smtClean="0">
                <a:latin typeface="+mn-ea"/>
              </a:rPr>
              <a:t>這塊中光電智能感測所推出的板子以及它的應用，此</a:t>
            </a:r>
            <a:r>
              <a:rPr lang="zh-TW" altLang="en-US" sz="2400" dirty="0" smtClean="0">
                <a:latin typeface="+mn-ea"/>
              </a:rPr>
              <a:t>篇以</a:t>
            </a:r>
            <a:endParaRPr lang="en-US" altLang="zh-TW" sz="2400" dirty="0" smtClean="0">
              <a:latin typeface="+mn-ea"/>
            </a:endParaRPr>
          </a:p>
          <a:p>
            <a:r>
              <a:rPr lang="zh-TW" altLang="en-US" sz="2400" dirty="0" smtClean="0">
                <a:latin typeface="+mn-ea"/>
              </a:rPr>
              <a:t>聲音</a:t>
            </a:r>
            <a:r>
              <a:rPr lang="zh-TW" altLang="en-US" sz="2400" dirty="0" smtClean="0">
                <a:latin typeface="+mn-ea"/>
              </a:rPr>
              <a:t>來當作</a:t>
            </a:r>
            <a:r>
              <a:rPr lang="en-US" altLang="zh-TW" sz="2400" dirty="0" smtClean="0">
                <a:latin typeface="+mn-ea"/>
              </a:rPr>
              <a:t>AI</a:t>
            </a:r>
            <a:r>
              <a:rPr lang="zh-TW" altLang="en-US" sz="2400" dirty="0" smtClean="0">
                <a:latin typeface="+mn-ea"/>
              </a:rPr>
              <a:t>模型辨識的輸入模式</a:t>
            </a:r>
            <a:r>
              <a:rPr lang="zh-TW" altLang="en-US" sz="2400" dirty="0">
                <a:latin typeface="+mn-ea"/>
              </a:rPr>
              <a:t>，</a:t>
            </a:r>
            <a:r>
              <a:rPr lang="zh-TW" altLang="en-US" sz="2400" dirty="0" smtClean="0">
                <a:latin typeface="+mn-ea"/>
              </a:rPr>
              <a:t>將介紹如何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用</a:t>
            </a:r>
            <a:r>
              <a:rPr lang="en-US" altLang="zh-TW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板子、</a:t>
            </a:r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Arduino</a:t>
            </a: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以及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馬達來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模擬下雨天時自動開關窗的情況。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第一章大概介紹此次案例和描述使用情景。而使用到的元件材料如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板子規格、旋轉馬達、線路接線以及硬體操作則會在第二章說明。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第三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章要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介紹從開發軟體的安裝、聲音擷取到模型安裝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等</a:t>
            </a:r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應用的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開發步驟，開發人員也可根據需求自行調整之中的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參數。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 </a:t>
            </a:r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	</a:t>
            </a:r>
            <a:endParaRPr lang="en-US" altLang="zh-TW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	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          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第四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章將以影片方式作為成果演示，介紹自動開關窗的模擬情況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	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          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最後在文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末的附錄頁將提供</a:t>
            </a:r>
            <a:r>
              <a:rPr lang="en-US" altLang="zh-TW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AI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模型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、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已建立模型的</a:t>
            </a:r>
            <a:r>
              <a:rPr lang="en-US" altLang="zh-TW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bin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檔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以及</a:t>
            </a:r>
            <a:r>
              <a:rPr lang="zh-TW" altLang="en-US" sz="2400" dirty="0" smtClean="0">
                <a:latin typeface="+mn-ea"/>
              </a:rPr>
              <a:t>聲音   </a:t>
            </a:r>
            <a:r>
              <a:rPr lang="en-US" altLang="zh-TW" sz="2400" dirty="0" smtClean="0">
                <a:latin typeface="+mn-ea"/>
              </a:rPr>
              <a:t>	</a:t>
            </a:r>
            <a:r>
              <a:rPr lang="zh-TW" altLang="en-US" sz="2400" dirty="0" smtClean="0">
                <a:latin typeface="+mn-ea"/>
              </a:rPr>
              <a:t>           </a:t>
            </a:r>
            <a:r>
              <a:rPr lang="en-US" altLang="zh-TW" sz="2400" dirty="0" smtClean="0">
                <a:latin typeface="+mn-ea"/>
              </a:rPr>
              <a:t>	</a:t>
            </a:r>
            <a:r>
              <a:rPr lang="zh-TW" altLang="en-US" sz="2400" dirty="0" smtClean="0">
                <a:latin typeface="+mn-ea"/>
              </a:rPr>
              <a:t>           的測試檔，</a:t>
            </a:r>
            <a:r>
              <a:rPr lang="zh-TW" altLang="en-US" sz="2400" dirty="0">
                <a:latin typeface="+mn-ea"/>
              </a:rPr>
              <a:t>方便開發者使用。</a:t>
            </a:r>
            <a:endParaRPr lang="zh-TW" altLang="en-US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zh-TW" altLang="en-US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zh-TW" alt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694" y="1773610"/>
            <a:ext cx="945279" cy="94527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4" y="4592216"/>
            <a:ext cx="14319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342678" y="4141960"/>
            <a:ext cx="6120680" cy="79922"/>
          </a:xfrm>
          <a:prstGeom prst="line">
            <a:avLst/>
          </a:prstGeom>
          <a:ln w="254000">
            <a:solidFill>
              <a:srgbClr val="FFFF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圖說文字 7"/>
          <p:cNvSpPr/>
          <p:nvPr/>
        </p:nvSpPr>
        <p:spPr>
          <a:xfrm>
            <a:off x="8111428" y="4010777"/>
            <a:ext cx="3888434" cy="432048"/>
          </a:xfrm>
          <a:prstGeom prst="wedgeRoundRectCallout">
            <a:avLst>
              <a:gd name="adj1" fmla="val -66185"/>
              <a:gd name="adj2" fmla="val -24006"/>
              <a:gd name="adj3" fmla="val 16667"/>
            </a:avLst>
          </a:prstGeom>
          <a:solidFill>
            <a:srgbClr val="FFFF00">
              <a:alpha val="32000"/>
            </a:srgb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未來</a:t>
            </a:r>
            <a:r>
              <a:rPr lang="zh-TW" altLang="en-US" sz="2000" dirty="0" smtClean="0"/>
              <a:t>延伸，可應用在不同感測器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26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7" name="矩形 6"/>
          <p:cNvSpPr/>
          <p:nvPr/>
        </p:nvSpPr>
        <p:spPr>
          <a:xfrm>
            <a:off x="653677" y="5061942"/>
            <a:ext cx="291938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 smtClean="0"/>
              <a:t>Segment labels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 </a:t>
            </a:r>
          </a:p>
          <a:p>
            <a:r>
              <a:rPr lang="zh-TW" altLang="en-US" dirty="0"/>
              <a:t>再</a:t>
            </a:r>
            <a:r>
              <a:rPr lang="zh-TW" altLang="en-US" dirty="0" smtClean="0"/>
              <a:t>點選 </a:t>
            </a:r>
            <a:r>
              <a:rPr lang="en-US" altLang="zh-TW" dirty="0" smtClean="0"/>
              <a:t>+</a:t>
            </a:r>
            <a:r>
              <a:rPr lang="zh-TW" altLang="en-US" dirty="0" smtClean="0"/>
              <a:t>號。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65448" y="1778918"/>
            <a:ext cx="4019551" cy="3086100"/>
            <a:chOff x="334566" y="1135832"/>
            <a:chExt cx="4019551" cy="30861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2" t="17058" r="24585" b="13748"/>
            <a:stretch/>
          </p:blipFill>
          <p:spPr>
            <a:xfrm>
              <a:off x="334566" y="1135832"/>
              <a:ext cx="4019551" cy="3086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30486" y="1845618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531493" y="3251870"/>
              <a:ext cx="648072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8111430" y="1778918"/>
            <a:ext cx="3952876" cy="3019425"/>
            <a:chOff x="8111430" y="1169169"/>
            <a:chExt cx="3952876" cy="30194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7" t="18196" r="25111" b="14104"/>
            <a:stretch/>
          </p:blipFill>
          <p:spPr>
            <a:xfrm>
              <a:off x="8111430" y="1169169"/>
              <a:ext cx="3952876" cy="3019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9439796" y="1732782"/>
              <a:ext cx="1407938" cy="616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439796" y="3702968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4943078" y="3659882"/>
            <a:ext cx="2733675" cy="2362200"/>
            <a:chOff x="4943078" y="3467894"/>
            <a:chExt cx="2733675" cy="23622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3" t="25464" r="32404" b="21572"/>
            <a:stretch/>
          </p:blipFill>
          <p:spPr>
            <a:xfrm>
              <a:off x="4943078" y="3467894"/>
              <a:ext cx="2733675" cy="2362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矩形 11"/>
            <p:cNvSpPr/>
            <p:nvPr/>
          </p:nvSpPr>
          <p:spPr>
            <a:xfrm>
              <a:off x="5087094" y="414987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4919676" y="2521844"/>
            <a:ext cx="27254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建立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Label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名稱，勾選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Create another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建立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另外一個類別。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8327455" y="4865018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確認建立無誤後，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Done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完成設置。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844865" y="1142088"/>
            <a:ext cx="610936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此次範例要建立兩種類別，分別是雨聲以及非雨聲</a:t>
            </a:r>
          </a:p>
        </p:txBody>
      </p:sp>
    </p:spTree>
    <p:extLst>
      <p:ext uri="{BB962C8B-B14F-4D97-AF65-F5344CB8AC3E}">
        <p14:creationId xmlns:p14="http://schemas.microsoft.com/office/powerpoint/2010/main" val="2766767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矩形 5"/>
          <p:cNvSpPr/>
          <p:nvPr/>
        </p:nvSpPr>
        <p:spPr>
          <a:xfrm>
            <a:off x="1630710" y="4814844"/>
            <a:ext cx="341632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跳</a:t>
            </a:r>
            <a:r>
              <a:rPr lang="zh-TW" altLang="en-US" dirty="0" smtClean="0"/>
              <a:t>回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標記音檔模式的主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畫面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/>
              <a:t>點</a:t>
            </a:r>
            <a:r>
              <a:rPr lang="zh-TW" altLang="en-US" dirty="0"/>
              <a:t>擊下方 </a:t>
            </a:r>
            <a:r>
              <a:rPr lang="en-US" altLang="zh-TW" dirty="0"/>
              <a:t>session </a:t>
            </a:r>
            <a:r>
              <a:rPr lang="zh-TW" altLang="en-US" dirty="0"/>
              <a:t>的</a:t>
            </a:r>
            <a:r>
              <a:rPr lang="en-US" altLang="zh-TW" dirty="0"/>
              <a:t>+</a:t>
            </a:r>
            <a:r>
              <a:rPr lang="zh-TW" altLang="en-US" dirty="0" smtClean="0"/>
              <a:t>號。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90551" y="1714500"/>
            <a:ext cx="7143700" cy="2677350"/>
            <a:chOff x="190551" y="1714500"/>
            <a:chExt cx="7143700" cy="26773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32" t="55321" r="29710" b="-2661"/>
            <a:stretch/>
          </p:blipFill>
          <p:spPr>
            <a:xfrm>
              <a:off x="190551" y="1714500"/>
              <a:ext cx="7143700" cy="2677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231110" y="3741787"/>
              <a:ext cx="648072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7679382" y="5013970"/>
            <a:ext cx="43529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自訂</a:t>
            </a:r>
            <a:r>
              <a:rPr lang="en-US" altLang="zh-TW" dirty="0" smtClean="0"/>
              <a:t>session </a:t>
            </a:r>
            <a:r>
              <a:rPr lang="zh-TW" altLang="en-US" dirty="0" smtClean="0"/>
              <a:t>的</a:t>
            </a:r>
            <a:r>
              <a:rPr lang="zh-TW" altLang="en-US" dirty="0"/>
              <a:t>名稱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en-US" altLang="zh-TW" dirty="0" smtClean="0"/>
              <a:t>Type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Manual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下</a:t>
            </a:r>
            <a:r>
              <a:rPr lang="zh-TW" altLang="en-US" dirty="0"/>
              <a:t>雨聲和非下</a:t>
            </a:r>
            <a:r>
              <a:rPr lang="zh-TW" altLang="en-US" dirty="0" smtClean="0"/>
              <a:t>雨聲</a:t>
            </a:r>
            <a:r>
              <a:rPr lang="zh-TW" altLang="en-US" dirty="0"/>
              <a:t>的</a:t>
            </a:r>
            <a:r>
              <a:rPr lang="zh-TW" altLang="en-US" dirty="0" smtClean="0"/>
              <a:t>檔案標記要在相同</a:t>
            </a:r>
            <a:r>
              <a:rPr lang="zh-TW" altLang="en-US" dirty="0"/>
              <a:t>的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之中。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7679382" y="844062"/>
            <a:ext cx="4160019" cy="3970782"/>
            <a:chOff x="7679382" y="844062"/>
            <a:chExt cx="4160019" cy="397078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07" t="16977" r="29235" b="12814"/>
            <a:stretch/>
          </p:blipFill>
          <p:spPr>
            <a:xfrm>
              <a:off x="7679382" y="844062"/>
              <a:ext cx="4160019" cy="39707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7967414" y="2997746"/>
              <a:ext cx="864096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823398" y="234967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8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矩形 5"/>
          <p:cNvSpPr/>
          <p:nvPr/>
        </p:nvSpPr>
        <p:spPr>
          <a:xfrm>
            <a:off x="121453" y="5374010"/>
            <a:ext cx="76299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在波型</a:t>
            </a:r>
            <a:r>
              <a:rPr lang="zh-TW" altLang="en-US" dirty="0" smtClean="0"/>
              <a:t>畫面中任意地方點擊右鍵，就會出現新的類別片段， </a:t>
            </a:r>
            <a:endParaRPr lang="en-US" altLang="zh-TW" dirty="0" smtClean="0"/>
          </a:p>
          <a:p>
            <a:r>
              <a:rPr lang="zh-TW" altLang="en-US" dirty="0" smtClean="0"/>
              <a:t>於右方的</a:t>
            </a:r>
            <a:r>
              <a:rPr lang="en-US" altLang="zh-TW" dirty="0" smtClean="0"/>
              <a:t>segments</a:t>
            </a:r>
            <a:r>
              <a:rPr lang="zh-TW" altLang="en-US" dirty="0" smtClean="0"/>
              <a:t>資訊框中</a:t>
            </a:r>
            <a:r>
              <a:rPr lang="zh-TW" altLang="en-US" dirty="0"/>
              <a:t>，在其</a:t>
            </a:r>
            <a:r>
              <a:rPr lang="zh-TW" altLang="en-US" dirty="0" smtClean="0"/>
              <a:t>左下角點</a:t>
            </a:r>
            <a:r>
              <a:rPr lang="zh-TW" altLang="en-US" dirty="0"/>
              <a:t>擊</a:t>
            </a:r>
            <a:r>
              <a:rPr lang="en-US" altLang="zh-TW" dirty="0" smtClean="0"/>
              <a:t>edit</a:t>
            </a:r>
            <a:r>
              <a:rPr lang="zh-TW" altLang="en-US" dirty="0" smtClean="0"/>
              <a:t>來選擇我們要在此音檔所使用的標籤。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471470" y="5214362"/>
            <a:ext cx="345638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選擇音檔所屬的</a:t>
            </a:r>
            <a:r>
              <a:rPr lang="en-US" altLang="zh-TW" dirty="0" smtClean="0"/>
              <a:t>Label </a:t>
            </a:r>
          </a:p>
          <a:p>
            <a:r>
              <a:rPr lang="zh-TW" altLang="en-US" dirty="0"/>
              <a:t>再</a:t>
            </a:r>
            <a:r>
              <a:rPr lang="zh-TW" altLang="en-US" dirty="0" smtClean="0"/>
              <a:t>勾</a:t>
            </a:r>
            <a:r>
              <a:rPr lang="zh-TW" altLang="en-US" dirty="0"/>
              <a:t>選</a:t>
            </a:r>
            <a:r>
              <a:rPr lang="en-US" altLang="zh-TW" dirty="0" smtClean="0"/>
              <a:t>auto</a:t>
            </a:r>
            <a:r>
              <a:rPr lang="zh-TW" altLang="en-US" dirty="0" smtClean="0"/>
              <a:t>來自動標記相同的類別在接下來的片段中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8403899" y="1543082"/>
            <a:ext cx="3563019" cy="3432267"/>
            <a:chOff x="7967413" y="1720723"/>
            <a:chExt cx="3563019" cy="343226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35" t="26292" r="34775" b="21472"/>
            <a:stretch/>
          </p:blipFill>
          <p:spPr>
            <a:xfrm>
              <a:off x="7967413" y="1720723"/>
              <a:ext cx="3563019" cy="34322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8291450" y="4129078"/>
              <a:ext cx="324036" cy="342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399462" y="3103379"/>
              <a:ext cx="2808312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77335" y="1050324"/>
            <a:ext cx="7642429" cy="4297124"/>
            <a:chOff x="-16421" y="1076886"/>
            <a:chExt cx="7642429" cy="429712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21" y="1076886"/>
              <a:ext cx="7642429" cy="42971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5375126" y="2982862"/>
              <a:ext cx="432048" cy="302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63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矩形 5"/>
          <p:cNvSpPr/>
          <p:nvPr/>
        </p:nvSpPr>
        <p:spPr>
          <a:xfrm>
            <a:off x="406574" y="5734050"/>
            <a:ext cx="646523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在新設類別片段按右鍵，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en-US" altLang="zh-TW" dirty="0" smtClean="0"/>
              <a:t>edit location</a:t>
            </a:r>
            <a:r>
              <a:rPr lang="zh-TW" altLang="en-US" dirty="0" smtClean="0"/>
              <a:t>，來設定擷取片段的位置以及長度。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118542" y="1262887"/>
            <a:ext cx="7704856" cy="4332225"/>
            <a:chOff x="118542" y="1262887"/>
            <a:chExt cx="7704856" cy="433222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42" y="1262887"/>
              <a:ext cx="7704856" cy="4332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951190" y="2565698"/>
              <a:ext cx="1512168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8155117" y="4899531"/>
            <a:ext cx="404149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輸入起始以及終止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時間位置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因為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我們頻率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16000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赫茲，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每段片段若以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25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秒來擷取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則總長度是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400000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，使用者可依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案例情況調整擷取長度。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8155117" y="963400"/>
            <a:ext cx="3607781" cy="3636644"/>
            <a:chOff x="8155117" y="963400"/>
            <a:chExt cx="3607781" cy="3636644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117" y="963400"/>
              <a:ext cx="3607781" cy="363664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639992" y="1989634"/>
              <a:ext cx="2808312" cy="1008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9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076227" y="1341562"/>
            <a:ext cx="309634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重複擷取步驟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此次範例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擷取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時間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為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25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秒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，在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30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分鐘的音檔長度可以擷取約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55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到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60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個片段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來提供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模型訓練。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使用者也可自行增加音檔的錄音時間來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增加擷取數量</a:t>
            </a:r>
            <a:r>
              <a:rPr lang="zh-TW" altLang="en-US" dirty="0" smtClean="0"/>
              <a:t>，</a:t>
            </a:r>
            <a:r>
              <a:rPr lang="zh-TW" altLang="en-US" dirty="0" smtClean="0"/>
              <a:t>以</a:t>
            </a:r>
            <a:r>
              <a:rPr lang="zh-TW" altLang="en-US" dirty="0" smtClean="0"/>
              <a:t>提升模型</a:t>
            </a:r>
            <a:r>
              <a:rPr lang="zh-TW" altLang="en-US" dirty="0" smtClean="0"/>
              <a:t>的精準度。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18541" y="1197546"/>
            <a:ext cx="8964631" cy="5040560"/>
            <a:chOff x="118541" y="1197546"/>
            <a:chExt cx="8964631" cy="504056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41" y="1197546"/>
              <a:ext cx="8964631" cy="50405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1126654" y="1629594"/>
              <a:ext cx="864096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9155750" y="4941962"/>
            <a:ext cx="30243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按下右上方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Save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來儲存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擷取片段資訊上傳至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的雲端雲端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8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3-6</a:t>
            </a:r>
            <a:r>
              <a:rPr lang="zh-TW" altLang="en-US" dirty="0" smtClean="0"/>
              <a:t> 模型</a:t>
            </a:r>
            <a:r>
              <a:rPr lang="zh-TW" altLang="en-US" dirty="0"/>
              <a:t>建立與下載</a:t>
            </a:r>
          </a:p>
        </p:txBody>
      </p:sp>
      <p:sp>
        <p:nvSpPr>
          <p:cNvPr id="6" name="矩形 5"/>
          <p:cNvSpPr/>
          <p:nvPr/>
        </p:nvSpPr>
        <p:spPr>
          <a:xfrm>
            <a:off x="262558" y="5554181"/>
            <a:ext cx="60928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開啟 </a:t>
            </a:r>
            <a:r>
              <a:rPr lang="en-US" altLang="zh-TW" dirty="0" err="1"/>
              <a:t>SensiML</a:t>
            </a:r>
            <a:r>
              <a:rPr lang="en-US" altLang="zh-TW" dirty="0"/>
              <a:t> Analytics Studio </a:t>
            </a:r>
            <a:r>
              <a:rPr lang="zh-TW" altLang="en-US" dirty="0" smtClean="0"/>
              <a:t>網頁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://app.sensiml.cloud/auth/login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登入註冊帳號。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5003923" y="1367534"/>
            <a:ext cx="7160790" cy="4026311"/>
            <a:chOff x="5003923" y="1269554"/>
            <a:chExt cx="7160790" cy="402631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923" y="1269554"/>
              <a:ext cx="7160790" cy="40263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6355382" y="4077866"/>
              <a:ext cx="550046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6023198" y="5554181"/>
            <a:ext cx="55996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網頁主畫面，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選擇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我們要訓練模型的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Project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255315" y="1341562"/>
            <a:ext cx="4600575" cy="4052283"/>
            <a:chOff x="255315" y="1243582"/>
            <a:chExt cx="4600575" cy="405228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-645" r="24682" b="-1"/>
            <a:stretch/>
          </p:blipFill>
          <p:spPr>
            <a:xfrm>
              <a:off x="255315" y="1243582"/>
              <a:ext cx="4600575" cy="40522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282424" y="3314588"/>
              <a:ext cx="4012581" cy="13393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0583" y="1485578"/>
              <a:ext cx="1490167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31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6" name="矩形 5"/>
          <p:cNvSpPr/>
          <p:nvPr/>
        </p:nvSpPr>
        <p:spPr>
          <a:xfrm>
            <a:off x="140056" y="5518026"/>
            <a:ext cx="56671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在左方目錄欄點選</a:t>
            </a:r>
            <a:r>
              <a:rPr lang="en-US" altLang="zh-TW" dirty="0" smtClean="0"/>
              <a:t>Prepare Data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輸入</a:t>
            </a:r>
            <a:r>
              <a:rPr lang="en-US" altLang="zh-TW" dirty="0" smtClean="0"/>
              <a:t>Query </a:t>
            </a:r>
            <a:r>
              <a:rPr lang="zh-TW" altLang="en-US" dirty="0" smtClean="0"/>
              <a:t>名稱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自訂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r>
              <a:rPr lang="zh-TW" altLang="en-US" dirty="0" smtClean="0"/>
              <a:t>，選擇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和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/>
              <a:t>完成後點擊</a:t>
            </a:r>
            <a:r>
              <a:rPr lang="en-US" altLang="zh-TW" dirty="0" smtClean="0"/>
              <a:t>Save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31310" y="5446018"/>
            <a:ext cx="40110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於</a:t>
            </a:r>
            <a:r>
              <a:rPr lang="zh-TW" altLang="en-US" dirty="0" smtClean="0"/>
              <a:t>左方</a:t>
            </a:r>
            <a:r>
              <a:rPr lang="zh-TW" altLang="en-US" dirty="0"/>
              <a:t>目錄欄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Build Model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zh-TW" altLang="en-US" dirty="0"/>
              <a:t>建立</a:t>
            </a:r>
            <a:r>
              <a:rPr lang="zh-TW" altLang="en-US" dirty="0" smtClean="0"/>
              <a:t>新</a:t>
            </a:r>
            <a:r>
              <a:rPr lang="zh-TW" altLang="en-US" dirty="0"/>
              <a:t>的</a:t>
            </a:r>
            <a:r>
              <a:rPr lang="en-US" altLang="zh-TW" dirty="0" smtClean="0"/>
              <a:t>Pipeline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06574" y="938643"/>
            <a:ext cx="4734895" cy="4507375"/>
            <a:chOff x="406574" y="938643"/>
            <a:chExt cx="4734895" cy="45073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630"/>
            <a:stretch/>
          </p:blipFill>
          <p:spPr>
            <a:xfrm>
              <a:off x="622598" y="938643"/>
              <a:ext cx="4518871" cy="4507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406574" y="2349674"/>
              <a:ext cx="1490167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896741" y="2781722"/>
              <a:ext cx="814089" cy="10801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142879" y="4941962"/>
              <a:ext cx="936104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231110" y="1629594"/>
            <a:ext cx="6789985" cy="3502471"/>
            <a:chOff x="5231110" y="1629594"/>
            <a:chExt cx="6789985" cy="350247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" t="6671" r="3895" b="3949"/>
            <a:stretch/>
          </p:blipFill>
          <p:spPr>
            <a:xfrm>
              <a:off x="5415458" y="1629594"/>
              <a:ext cx="6605637" cy="35024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矩形 11"/>
            <p:cNvSpPr/>
            <p:nvPr/>
          </p:nvSpPr>
          <p:spPr>
            <a:xfrm>
              <a:off x="5231110" y="3069754"/>
              <a:ext cx="139015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263558" y="2421682"/>
              <a:ext cx="1584176" cy="5040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2065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04774" y="1394986"/>
            <a:ext cx="6108625" cy="4344610"/>
            <a:chOff x="104774" y="1323975"/>
            <a:chExt cx="6108625" cy="434461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8" t="19460" r="19381" b="3721"/>
            <a:stretch/>
          </p:blipFill>
          <p:spPr>
            <a:xfrm>
              <a:off x="104774" y="1323975"/>
              <a:ext cx="6108625" cy="4344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262558" y="5300186"/>
              <a:ext cx="550046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411637" y="1224940"/>
            <a:ext cx="5506497" cy="4524714"/>
            <a:chOff x="6455246" y="1315532"/>
            <a:chExt cx="5506497" cy="452471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8" t="17794" r="22686" b="2431"/>
            <a:stretch/>
          </p:blipFill>
          <p:spPr>
            <a:xfrm>
              <a:off x="6455246" y="1315532"/>
              <a:ext cx="5506497" cy="45117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6665171" y="2277666"/>
              <a:ext cx="4974652" cy="11521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689950" y="5480206"/>
              <a:ext cx="494987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054646" y="5901945"/>
            <a:ext cx="2622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跳出資訊欄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按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Next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21562" y="5931490"/>
            <a:ext cx="49824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輸入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pipeline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的名稱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自訂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Query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完成後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Create 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pipline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82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40482" y="3474778"/>
            <a:ext cx="206979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於頁面右方跳出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Pipeline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設定，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Next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8809434" y="3194745"/>
            <a:ext cx="30464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設定辨識長度</a:t>
            </a:r>
            <a:r>
              <a:rPr lang="zh-TW" altLang="en-US" dirty="0" smtClean="0"/>
              <a:t>以及辨識的間隔時間，</a:t>
            </a:r>
            <a:endParaRPr lang="en-US" altLang="zh-TW" dirty="0" smtClean="0"/>
          </a:p>
          <a:p>
            <a:r>
              <a:rPr lang="zh-TW" altLang="en-US" dirty="0" smtClean="0"/>
              <a:t>其中</a:t>
            </a:r>
            <a:r>
              <a:rPr lang="en-US" altLang="zh-TW" dirty="0" smtClean="0"/>
              <a:t>Window Size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的數值要小於</a:t>
            </a:r>
            <a:endParaRPr lang="en-US" altLang="zh-TW" dirty="0" smtClean="0"/>
          </a:p>
          <a:p>
            <a:r>
              <a:rPr lang="zh-TW" altLang="en-US" dirty="0" smtClean="0"/>
              <a:t>我們在音檔標記中擷取片段的</a:t>
            </a:r>
            <a:r>
              <a:rPr lang="zh-TW" altLang="en-US" dirty="0"/>
              <a:t>最小長度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此次範例擷取長度達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400000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，因此兩者皆要小於此數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472730" y="1700189"/>
            <a:ext cx="2739870" cy="4681933"/>
            <a:chOff x="2422798" y="1143150"/>
            <a:chExt cx="2739870" cy="46819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61" t="17216"/>
            <a:stretch/>
          </p:blipFill>
          <p:spPr>
            <a:xfrm>
              <a:off x="2422798" y="1143150"/>
              <a:ext cx="2739870" cy="46819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3934966" y="5157986"/>
              <a:ext cx="1227702" cy="667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5794251" y="1664489"/>
            <a:ext cx="2822476" cy="4717633"/>
            <a:chOff x="5744319" y="1107450"/>
            <a:chExt cx="2822476" cy="471763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64" t="16584"/>
            <a:stretch/>
          </p:blipFill>
          <p:spPr>
            <a:xfrm>
              <a:off x="5807174" y="1107450"/>
              <a:ext cx="2759621" cy="4717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744319" y="3717826"/>
              <a:ext cx="2583135" cy="720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64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06575" y="5966624"/>
            <a:ext cx="49600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設定完成後點選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OPTIMIZE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開始建構模型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095206" y="5102528"/>
            <a:ext cx="50321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運行完成後會顯示五個不同的模型，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有各自不同的精確度和分類器大小等特徵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供使用者挑選適合的模型，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06575" y="1284275"/>
            <a:ext cx="5400599" cy="4593791"/>
            <a:chOff x="406575" y="1284275"/>
            <a:chExt cx="5400599" cy="459379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6" r="46428"/>
            <a:stretch/>
          </p:blipFill>
          <p:spPr>
            <a:xfrm>
              <a:off x="406575" y="1284275"/>
              <a:ext cx="5256584" cy="45937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2134765" y="5210969"/>
              <a:ext cx="3672409" cy="667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5807174" y="1433017"/>
            <a:ext cx="6105526" cy="3508945"/>
            <a:chOff x="5807174" y="1433017"/>
            <a:chExt cx="6105526" cy="350894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2" t="17107" r="2939" b="886"/>
            <a:stretch/>
          </p:blipFill>
          <p:spPr>
            <a:xfrm>
              <a:off x="5807174" y="1433017"/>
              <a:ext cx="6105526" cy="35089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5826342" y="2448179"/>
              <a:ext cx="6086358" cy="24937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703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1-2. </a:t>
            </a:r>
            <a:r>
              <a:rPr lang="zh-TW" altLang="en-US" dirty="0"/>
              <a:t>情境應用</a:t>
            </a:r>
            <a:r>
              <a:rPr lang="zh-TW" altLang="en-US" dirty="0" smtClean="0"/>
              <a:t>概述</a:t>
            </a:r>
            <a:endParaRPr lang="zh-TW" altLang="en-US" dirty="0">
              <a:solidFill>
                <a:srgbClr val="888888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26654" y="181367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2400" dirty="0">
              <a:latin typeface="+mn-ea"/>
            </a:endParaRPr>
          </a:p>
          <a:p>
            <a:r>
              <a:rPr lang="en-US" altLang="zh-TW" sz="2400" dirty="0" smtClean="0">
                <a:latin typeface="+mn-ea"/>
              </a:rPr>
              <a:t>		</a:t>
            </a:r>
            <a:r>
              <a:rPr lang="zh-TW" altLang="en-US" sz="2400" dirty="0" smtClean="0">
                <a:latin typeface="+mn-ea"/>
              </a:rPr>
              <a:t>此</a:t>
            </a:r>
            <a:r>
              <a:rPr lang="zh-TW" altLang="en-US" sz="2400" dirty="0">
                <a:latin typeface="+mn-ea"/>
              </a:rPr>
              <a:t>範例使用聲音為輸入，運用</a:t>
            </a:r>
            <a:r>
              <a:rPr lang="en-US" altLang="zh-TW" sz="2400" dirty="0">
                <a:latin typeface="+mn-ea"/>
              </a:rPr>
              <a:t>CoreMaker-01</a:t>
            </a:r>
            <a:r>
              <a:rPr lang="zh-TW" altLang="en-US" sz="2400" dirty="0">
                <a:latin typeface="+mn-ea"/>
              </a:rPr>
              <a:t>可應用</a:t>
            </a:r>
            <a:r>
              <a:rPr lang="zh-TW" altLang="en-US" sz="2400" dirty="0" smtClean="0">
                <a:latin typeface="+mn-ea"/>
              </a:rPr>
              <a:t>邊緣運算</a:t>
            </a:r>
            <a:r>
              <a:rPr lang="en-US" altLang="zh-TW" sz="2400" dirty="0" smtClean="0">
                <a:latin typeface="+mn-ea"/>
              </a:rPr>
              <a:t>		</a:t>
            </a:r>
            <a:r>
              <a:rPr lang="zh-TW" altLang="en-US" sz="2400" dirty="0" smtClean="0">
                <a:latin typeface="+mn-ea"/>
              </a:rPr>
              <a:t>的</a:t>
            </a:r>
            <a:r>
              <a:rPr lang="zh-TW" altLang="en-US" sz="2400" dirty="0">
                <a:latin typeface="+mn-ea"/>
              </a:rPr>
              <a:t>長處，讓機器學習模型來辨別是環境聲音</a:t>
            </a:r>
            <a:r>
              <a:rPr lang="zh-TW" altLang="en-US" sz="2400" dirty="0" smtClean="0">
                <a:latin typeface="+mn-ea"/>
              </a:rPr>
              <a:t>或是下雨聲</a:t>
            </a:r>
            <a:r>
              <a:rPr lang="zh-TW" altLang="en-US" sz="2400" dirty="0">
                <a:latin typeface="+mn-ea"/>
              </a:rPr>
              <a:t>。</a:t>
            </a:r>
            <a:endParaRPr lang="en-US" altLang="zh-TW" sz="2400" dirty="0">
              <a:latin typeface="+mn-ea"/>
            </a:endParaRPr>
          </a:p>
          <a:p>
            <a:endParaRPr lang="zh-TW" altLang="en-US" sz="2400" dirty="0">
              <a:latin typeface="+mn-ea"/>
            </a:endParaRPr>
          </a:p>
          <a:p>
            <a:endParaRPr lang="en-US" altLang="zh-TW" sz="2400" dirty="0"/>
          </a:p>
          <a:p>
            <a:r>
              <a:rPr lang="zh-TW" altLang="zh-TW" sz="2400" dirty="0" smtClean="0"/>
              <a:t>當</a:t>
            </a:r>
            <a:r>
              <a:rPr lang="zh-TW" altLang="zh-TW" sz="2400" dirty="0"/>
              <a:t>使用者外出時，透過麥克風擷取外部環境</a:t>
            </a:r>
            <a:r>
              <a:rPr lang="zh-TW" altLang="zh-TW" sz="2400" dirty="0" smtClean="0"/>
              <a:t>聲音交給</a:t>
            </a:r>
            <a:endParaRPr lang="en-US" altLang="zh-TW" sz="2400" dirty="0" smtClean="0"/>
          </a:p>
          <a:p>
            <a:r>
              <a:rPr lang="en-US" altLang="zh-TW" sz="2400" dirty="0" smtClean="0"/>
              <a:t>CoreMaker-01</a:t>
            </a:r>
            <a:r>
              <a:rPr lang="zh-TW" altLang="zh-TW" sz="2400" dirty="0"/>
              <a:t>做運算</a:t>
            </a:r>
            <a:r>
              <a:rPr lang="zh-TW" altLang="zh-TW" sz="2400" dirty="0" smtClean="0"/>
              <a:t>，</a:t>
            </a:r>
            <a:r>
              <a:rPr lang="zh-TW" altLang="en-US" sz="2400" dirty="0" smtClean="0"/>
              <a:t>當下雨時雨滴落在遮雨棚或陽台欄杆</a:t>
            </a:r>
            <a:endParaRPr lang="en-US" altLang="zh-TW" sz="2400" dirty="0" smtClean="0"/>
          </a:p>
          <a:p>
            <a:r>
              <a:rPr lang="zh-TW" altLang="en-US" sz="2400" dirty="0" smtClean="0"/>
              <a:t>等物品上發出聲音，</a:t>
            </a:r>
            <a:r>
              <a:rPr lang="zh-TW" altLang="zh-TW" sz="2400" dirty="0" smtClean="0"/>
              <a:t>若</a:t>
            </a:r>
            <a:r>
              <a:rPr lang="zh-TW" altLang="zh-TW" sz="2400" dirty="0"/>
              <a:t>辨識</a:t>
            </a:r>
            <a:r>
              <a:rPr lang="zh-TW" altLang="zh-TW" sz="2400" dirty="0" smtClean="0"/>
              <a:t>得</a:t>
            </a:r>
            <a:r>
              <a:rPr lang="zh-TW" altLang="en-US" sz="2400" dirty="0" smtClean="0"/>
              <a:t>聲音後</a:t>
            </a:r>
            <a:r>
              <a:rPr lang="zh-TW" altLang="zh-TW" sz="2400" dirty="0" smtClean="0"/>
              <a:t>便啟動</a:t>
            </a:r>
            <a:r>
              <a:rPr lang="zh-TW" altLang="zh-TW" sz="2400" dirty="0"/>
              <a:t>馬達旋轉</a:t>
            </a:r>
            <a:r>
              <a:rPr lang="zh-TW" altLang="zh-TW" sz="2400" dirty="0" smtClean="0"/>
              <a:t>模擬</a:t>
            </a:r>
            <a:endParaRPr lang="en-US" altLang="zh-TW" sz="2400" dirty="0" smtClean="0"/>
          </a:p>
          <a:p>
            <a:r>
              <a:rPr lang="zh-TW" altLang="zh-TW" sz="2400" dirty="0" smtClean="0"/>
              <a:t>關閉</a:t>
            </a:r>
            <a:r>
              <a:rPr lang="zh-TW" altLang="zh-TW" sz="2400" dirty="0"/>
              <a:t>門窗</a:t>
            </a:r>
            <a:r>
              <a:rPr lang="zh-TW" altLang="zh-TW" sz="2400" dirty="0" smtClean="0"/>
              <a:t>，避免</a:t>
            </a:r>
            <a:r>
              <a:rPr lang="zh-TW" altLang="zh-TW" sz="2400" dirty="0"/>
              <a:t>家中進水增加濕氣影響家具。</a:t>
            </a:r>
          </a:p>
          <a:p>
            <a:endParaRPr lang="zh-TW" altLang="en-US" sz="2400" dirty="0"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574" y="4088437"/>
            <a:ext cx="1614841" cy="16148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485578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18542" y="1664693"/>
            <a:ext cx="8568952" cy="4034067"/>
            <a:chOff x="262558" y="1413570"/>
            <a:chExt cx="9073008" cy="425009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1" r="1367"/>
            <a:stretch/>
          </p:blipFill>
          <p:spPr>
            <a:xfrm>
              <a:off x="334566" y="1413570"/>
              <a:ext cx="9001000" cy="42500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262558" y="3285778"/>
              <a:ext cx="1490167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8815783" y="2435364"/>
            <a:ext cx="3086101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在左方目錄欄</a:t>
            </a:r>
            <a:r>
              <a:rPr lang="zh-TW" altLang="en-US" dirty="0" smtClean="0"/>
              <a:t>點選</a:t>
            </a:r>
            <a:endParaRPr lang="en-US" altLang="zh-TW" dirty="0" smtClean="0"/>
          </a:p>
          <a:p>
            <a:r>
              <a:rPr lang="en-US" altLang="zh-TW" dirty="0" smtClean="0"/>
              <a:t>Download Model 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選擇要下載的模型，</a:t>
            </a:r>
            <a:endParaRPr lang="en-US" altLang="zh-TW" dirty="0" smtClean="0"/>
          </a:p>
          <a:p>
            <a:r>
              <a:rPr lang="en-US" altLang="zh-TW" dirty="0" smtClean="0"/>
              <a:t>Compiler</a:t>
            </a:r>
            <a:r>
              <a:rPr lang="zh-TW" altLang="en-US" dirty="0" smtClean="0"/>
              <a:t> 點選</a:t>
            </a:r>
            <a:endParaRPr lang="en-US" altLang="zh-TW" dirty="0" smtClean="0"/>
          </a:p>
          <a:p>
            <a:r>
              <a:rPr lang="en-US" altLang="zh-TW" dirty="0"/>
              <a:t>ARM GCC </a:t>
            </a:r>
            <a:r>
              <a:rPr lang="en-US" altLang="zh-TW" dirty="0" smtClean="0"/>
              <a:t>Generic</a:t>
            </a:r>
            <a:r>
              <a:rPr lang="zh-TW" altLang="en-US" dirty="0" smtClean="0"/>
              <a:t> 後，</a:t>
            </a:r>
            <a:endParaRPr lang="en-US" altLang="zh-TW" dirty="0" smtClean="0"/>
          </a:p>
          <a:p>
            <a:r>
              <a:rPr lang="zh-TW" altLang="en-US" dirty="0"/>
              <a:t>按</a:t>
            </a:r>
            <a:r>
              <a:rPr lang="en-US" altLang="zh-TW" dirty="0" smtClean="0"/>
              <a:t>Select platform </a:t>
            </a:r>
            <a:r>
              <a:rPr lang="zh-TW" altLang="en-US" dirty="0" smtClean="0"/>
              <a:t>繼續</a:t>
            </a:r>
            <a:endParaRPr lang="en-US" altLang="zh-TW" dirty="0" smtClean="0"/>
          </a:p>
          <a:p>
            <a:r>
              <a:rPr lang="zh-TW" altLang="en-US" dirty="0"/>
              <a:t>下一頁</a:t>
            </a:r>
            <a:r>
              <a:rPr lang="zh-TW" altLang="en-US" dirty="0" smtClean="0"/>
              <a:t>設定。</a:t>
            </a:r>
            <a:endParaRPr lang="en-US" altLang="zh-TW" dirty="0" smtClean="0"/>
          </a:p>
        </p:txBody>
      </p:sp>
      <p:sp>
        <p:nvSpPr>
          <p:cNvPr id="10" name="矩形 9"/>
          <p:cNvSpPr/>
          <p:nvPr/>
        </p:nvSpPr>
        <p:spPr>
          <a:xfrm>
            <a:off x="1597931" y="2493690"/>
            <a:ext cx="1616955" cy="889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模型下載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9316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90550" y="1254862"/>
            <a:ext cx="8226329" cy="5343284"/>
            <a:chOff x="190550" y="909514"/>
            <a:chExt cx="7705675" cy="500510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" t="16301" r="22622" b="6143"/>
            <a:stretch/>
          </p:blipFill>
          <p:spPr>
            <a:xfrm>
              <a:off x="190550" y="909514"/>
              <a:ext cx="7705675" cy="49375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矩形 4"/>
            <p:cNvSpPr/>
            <p:nvPr/>
          </p:nvSpPr>
          <p:spPr>
            <a:xfrm>
              <a:off x="262558" y="3105758"/>
              <a:ext cx="4824536" cy="684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35868" y="5361249"/>
              <a:ext cx="4995242" cy="5533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354513" y="4923123"/>
              <a:ext cx="1748805" cy="667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8543478" y="1557586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543478" y="1413570"/>
            <a:ext cx="371403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更改部分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Float options → Soft FP</a:t>
            </a:r>
          </a:p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Compiler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→ GNU 10.3.1</a:t>
            </a:r>
          </a:p>
          <a:p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維持預設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Format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→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Library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Processor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→ ARM Cortex M4</a:t>
            </a:r>
          </a:p>
          <a:p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按下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Download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下載模型的壓縮檔。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直線單箭頭接點 12"/>
          <p:cNvCxnSpPr>
            <a:endCxn id="7" idx="3"/>
          </p:cNvCxnSpPr>
          <p:nvPr/>
        </p:nvCxnSpPr>
        <p:spPr>
          <a:xfrm flipH="1" flipV="1">
            <a:off x="7570398" y="5895747"/>
            <a:ext cx="1157811" cy="3560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8728209" y="5375569"/>
            <a:ext cx="3026791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模型代表數字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此模型輸出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代表下雨聲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輸出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代表非下雨聲</a:t>
            </a:r>
          </a:p>
        </p:txBody>
      </p:sp>
      <p:sp>
        <p:nvSpPr>
          <p:cNvPr id="15" name="矩形 14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模型下載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186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6" y="1773610"/>
            <a:ext cx="7495011" cy="4196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334566" y="2493690"/>
            <a:ext cx="36856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把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下載下來的檔案解壓縮後，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將裡面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libsensiml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資料夾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替換掉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原本的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libsensiml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資料夾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83038" y="2925738"/>
            <a:ext cx="5332759" cy="302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2598" y="4581922"/>
            <a:ext cx="272702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完成後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再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進行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一遍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簡報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3-3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zh-TW" altLang="en-US" dirty="0" smtClean="0"/>
              <a:t>編譯</a:t>
            </a:r>
            <a:r>
              <a:rPr lang="zh-TW" altLang="en-US" dirty="0"/>
              <a:t>與燒錄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模型替換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749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5" name="矩形 4"/>
          <p:cNvSpPr/>
          <p:nvPr/>
        </p:nvSpPr>
        <p:spPr>
          <a:xfrm>
            <a:off x="766614" y="1413570"/>
            <a:ext cx="8784976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燒錄完成後</a:t>
            </a:r>
            <a:r>
              <a:rPr lang="zh-TW" altLang="en-US" dirty="0" smtClean="0"/>
              <a:t>，以</a:t>
            </a:r>
            <a:r>
              <a:rPr lang="en-US" altLang="zh-TW" sz="2000" dirty="0">
                <a:latin typeface="+mn-ea"/>
              </a:rPr>
              <a:t>USB</a:t>
            </a:r>
            <a:r>
              <a:rPr lang="zh-TW" altLang="en-US" sz="2000" dirty="0">
                <a:latin typeface="+mn-ea"/>
              </a:rPr>
              <a:t>轉</a:t>
            </a:r>
            <a:r>
              <a:rPr lang="en-US" altLang="zh-TW" sz="2000" dirty="0">
                <a:latin typeface="+mn-ea"/>
              </a:rPr>
              <a:t>TTL</a:t>
            </a:r>
            <a:r>
              <a:rPr lang="zh-TW" altLang="en-US" sz="2000" dirty="0">
                <a:latin typeface="+mn-ea"/>
              </a:rPr>
              <a:t>序列傳輸</a:t>
            </a:r>
            <a:r>
              <a:rPr lang="zh-TW" altLang="en-US" sz="2000" dirty="0" smtClean="0">
                <a:latin typeface="+mn-ea"/>
              </a:rPr>
              <a:t>線連接電腦以及</a:t>
            </a:r>
            <a:r>
              <a:rPr lang="en-US" altLang="zh-TW" sz="2000" dirty="0" smtClean="0">
                <a:latin typeface="+mn-ea"/>
              </a:rPr>
              <a:t>CoreMaker-01</a:t>
            </a:r>
            <a:r>
              <a:rPr lang="zh-TW" altLang="en-US" sz="2000" dirty="0" smtClean="0">
                <a:latin typeface="+mn-ea"/>
              </a:rPr>
              <a:t>，</a:t>
            </a:r>
            <a:r>
              <a:rPr lang="zh-TW" altLang="en-US" sz="2000" dirty="0"/>
              <a:t>開啟連線</a:t>
            </a:r>
            <a:r>
              <a:rPr lang="zh-TW" altLang="en-US" sz="2000" dirty="0" smtClean="0"/>
              <a:t>程式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如</a:t>
            </a:r>
            <a:r>
              <a:rPr lang="en-US" altLang="zh-TW" sz="2000" dirty="0"/>
              <a:t>Tera </a:t>
            </a:r>
            <a:r>
              <a:rPr lang="en-US" altLang="zh-TW" sz="2000" dirty="0" smtClean="0"/>
              <a:t>Term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。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5" y="2834935"/>
            <a:ext cx="4381615" cy="335288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94" y="2709714"/>
            <a:ext cx="4065921" cy="33420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輸出結果</a:t>
            </a:r>
            <a:endParaRPr lang="zh-TW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2134767" y="5518026"/>
            <a:ext cx="2941454" cy="302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0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8903518" y="1053530"/>
            <a:ext cx="3157683" cy="2648630"/>
            <a:chOff x="7423410" y="3169640"/>
            <a:chExt cx="3674726" cy="3082320"/>
          </a:xfrm>
        </p:grpSpPr>
        <p:grpSp>
          <p:nvGrpSpPr>
            <p:cNvPr id="5" name="群組 4"/>
            <p:cNvGrpSpPr/>
            <p:nvPr/>
          </p:nvGrpSpPr>
          <p:grpSpPr>
            <a:xfrm>
              <a:off x="7423410" y="3169640"/>
              <a:ext cx="3674726" cy="3082320"/>
              <a:chOff x="6813579" y="1432382"/>
              <a:chExt cx="4497738" cy="4141535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025931" y="1432382"/>
                <a:ext cx="3285386" cy="4141535"/>
              </a:xfrm>
              <a:prstGeom prst="rect">
                <a:avLst/>
              </a:prstGeom>
            </p:spPr>
          </p:pic>
          <p:sp>
            <p:nvSpPr>
              <p:cNvPr id="9" name="圓角矩形 8"/>
              <p:cNvSpPr/>
              <p:nvPr/>
            </p:nvSpPr>
            <p:spPr>
              <a:xfrm>
                <a:off x="8831510" y="2790188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圓角矩形 9"/>
              <p:cNvSpPr/>
              <p:nvPr/>
            </p:nvSpPr>
            <p:spPr>
              <a:xfrm>
                <a:off x="8831510" y="2239569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6813579" y="2035257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1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6813579" y="2719764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2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6" name="直線接點 5"/>
            <p:cNvCxnSpPr/>
            <p:nvPr/>
          </p:nvCxnSpPr>
          <p:spPr>
            <a:xfrm>
              <a:off x="8171575" y="3805613"/>
              <a:ext cx="900517" cy="1523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8171575" y="4315055"/>
              <a:ext cx="900517" cy="52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4811915" y="1737331"/>
            <a:ext cx="40575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按下 </a:t>
            </a:r>
            <a:r>
              <a:rPr lang="en-US" altLang="zh-TW" dirty="0"/>
              <a:t>CoreMaker-01</a:t>
            </a:r>
            <a:r>
              <a:rPr lang="zh-TW" altLang="en-US" dirty="0"/>
              <a:t>上的 </a:t>
            </a:r>
            <a:r>
              <a:rPr lang="en-US" altLang="zh-TW" dirty="0"/>
              <a:t>SW2 </a:t>
            </a:r>
            <a:r>
              <a:rPr lang="zh-TW" altLang="en-US" dirty="0"/>
              <a:t>鍵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5375126" y="2647503"/>
            <a:ext cx="4971376" cy="3904337"/>
            <a:chOff x="5375126" y="2205658"/>
            <a:chExt cx="4971376" cy="3904337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286" y="2205658"/>
              <a:ext cx="4813216" cy="390433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5375126" y="2787568"/>
              <a:ext cx="504056" cy="33224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625907" y="2326256"/>
            <a:ext cx="4044149" cy="3663139"/>
            <a:chOff x="628958" y="1654467"/>
            <a:chExt cx="4044149" cy="3663139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58" y="1654467"/>
              <a:ext cx="4044149" cy="3663139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717548" y="3777899"/>
              <a:ext cx="1137298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854846" y="2089812"/>
              <a:ext cx="1656184" cy="4038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32650" y="2306201"/>
              <a:ext cx="1042076" cy="1874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982638" y="926810"/>
            <a:ext cx="6092825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dirty="0"/>
              <a:t>，連線設定完成後</a:t>
            </a:r>
            <a:r>
              <a:rPr lang="zh-TW" altLang="en-US" sz="2000" dirty="0">
                <a:latin typeface="+mn-ea"/>
              </a:rPr>
              <a:t>，</a:t>
            </a:r>
            <a:r>
              <a:rPr lang="zh-TW" altLang="en-US" dirty="0"/>
              <a:t>按下 </a:t>
            </a:r>
            <a:r>
              <a:rPr lang="en-US" altLang="zh-TW" dirty="0"/>
              <a:t>CoreMaker-01</a:t>
            </a:r>
            <a:r>
              <a:rPr lang="zh-TW" altLang="en-US" dirty="0"/>
              <a:t>上的 </a:t>
            </a:r>
            <a:r>
              <a:rPr lang="en-US" altLang="zh-TW" dirty="0"/>
              <a:t>SW2 </a:t>
            </a:r>
            <a:r>
              <a:rPr lang="zh-TW" altLang="en-US" dirty="0"/>
              <a:t>鍵，可在螢幕視窗上看到 </a:t>
            </a:r>
            <a:r>
              <a:rPr lang="en-US" altLang="zh-TW" dirty="0"/>
              <a:t>AI </a:t>
            </a:r>
            <a:r>
              <a:rPr lang="zh-TW" altLang="en-US" dirty="0"/>
              <a:t>辨識的分類結果。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65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3-7</a:t>
            </a:r>
            <a:r>
              <a:rPr lang="zh-TW" altLang="en-US" dirty="0" smtClean="0"/>
              <a:t> </a:t>
            </a:r>
            <a:r>
              <a:rPr lang="en-US" altLang="zh-TW" dirty="0" smtClean="0"/>
              <a:t>Arduino</a:t>
            </a:r>
            <a:r>
              <a:rPr lang="zh-TW" altLang="en-US" dirty="0"/>
              <a:t>程式下載和介紹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5761" y="4376617"/>
            <a:ext cx="434125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解壓縮後開啟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Arduino_for_CoreMaker-01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資料夾，點選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裡面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程式。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31110" y="7358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程式下載</a:t>
            </a:r>
            <a:endParaRPr lang="zh-TW" altLang="en-US" sz="2400" b="1" dirty="0"/>
          </a:p>
        </p:txBody>
      </p:sp>
      <p:grpSp>
        <p:nvGrpSpPr>
          <p:cNvPr id="9" name="群組 8"/>
          <p:cNvGrpSpPr/>
          <p:nvPr/>
        </p:nvGrpSpPr>
        <p:grpSpPr>
          <a:xfrm>
            <a:off x="4295006" y="3717826"/>
            <a:ext cx="7776864" cy="2815924"/>
            <a:chOff x="4295006" y="3717826"/>
            <a:chExt cx="7776864" cy="281592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006" y="3717826"/>
              <a:ext cx="7776864" cy="2815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矩形 19"/>
            <p:cNvSpPr/>
            <p:nvPr/>
          </p:nvSpPr>
          <p:spPr>
            <a:xfrm>
              <a:off x="6167214" y="5374010"/>
              <a:ext cx="1656184" cy="4038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695606" y="5367663"/>
              <a:ext cx="1656184" cy="4038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53383" y="1197545"/>
            <a:ext cx="6493499" cy="2073783"/>
            <a:chOff x="5375126" y="1096759"/>
            <a:chExt cx="6493499" cy="2073783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126" y="1096759"/>
              <a:ext cx="6493499" cy="2073783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6527254" y="1773610"/>
              <a:ext cx="5217023" cy="3235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6743278" y="1629594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cmd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，輸入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i="1" dirty="0" err="1">
                <a:solidFill>
                  <a:srgbClr val="FF0000"/>
                </a:solidFill>
              </a:rPr>
              <a:t>git</a:t>
            </a:r>
            <a:r>
              <a:rPr lang="en-US" altLang="zh-TW" i="1" dirty="0">
                <a:solidFill>
                  <a:srgbClr val="FF0000"/>
                </a:solidFill>
              </a:rPr>
              <a:t> clone https://github.com/Denniscarry/CoreMaker-01_for_Rainy.git</a:t>
            </a:r>
            <a:endParaRPr lang="zh-TW" altLang="en-US" i="1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3-7</a:t>
            </a:r>
            <a:r>
              <a:rPr lang="zh-TW" altLang="en-US" dirty="0" smtClean="0"/>
              <a:t> </a:t>
            </a:r>
            <a:r>
              <a:rPr lang="en-US" altLang="zh-TW" dirty="0" smtClean="0"/>
              <a:t>Arduino</a:t>
            </a:r>
            <a:r>
              <a:rPr lang="zh-TW" altLang="en-US" dirty="0"/>
              <a:t>程式下載和介紹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22598" y="5464309"/>
            <a:ext cx="449353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連接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Uno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以及電腦，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的程式，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在工具欄中選擇開發版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以及序列埠。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239222" y="5643458"/>
            <a:ext cx="57903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按下左上方的上傳圖案，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待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Uno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上傳完畢後再連接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T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x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R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x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至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1142239" y="1223876"/>
            <a:ext cx="4464496" cy="3957045"/>
            <a:chOff x="1142239" y="987602"/>
            <a:chExt cx="4464496" cy="3957045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702" b="14408"/>
            <a:stretch/>
          </p:blipFill>
          <p:spPr>
            <a:xfrm>
              <a:off x="1142239" y="987602"/>
              <a:ext cx="4464496" cy="3957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1846734" y="2349674"/>
              <a:ext cx="2592288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457436" y="1293895"/>
            <a:ext cx="4910273" cy="4224131"/>
            <a:chOff x="6457436" y="1057621"/>
            <a:chExt cx="4910273" cy="4224131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81" b="8631"/>
            <a:stretch/>
          </p:blipFill>
          <p:spPr>
            <a:xfrm>
              <a:off x="6457436" y="1057621"/>
              <a:ext cx="4910273" cy="4224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6599263" y="1341562"/>
              <a:ext cx="360040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5231110" y="7358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程式下載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10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3-7</a:t>
            </a:r>
            <a:r>
              <a:rPr lang="zh-TW" altLang="en-US" dirty="0" smtClean="0"/>
              <a:t> </a:t>
            </a:r>
            <a:r>
              <a:rPr lang="en-US" altLang="zh-TW" dirty="0" smtClean="0"/>
              <a:t>Arduino</a:t>
            </a:r>
            <a:r>
              <a:rPr lang="zh-TW" altLang="en-US" dirty="0"/>
              <a:t>程式下載和介紹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65" y="2526482"/>
            <a:ext cx="7026913" cy="41421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2558" y="3014296"/>
            <a:ext cx="422423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連接完畢後，打開序列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埠</a:t>
            </a:r>
            <a:r>
              <a:rPr lang="zh-TW" altLang="en-US" dirty="0" smtClean="0"/>
              <a:t>監控視窗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90550" y="1197545"/>
            <a:ext cx="9145016" cy="1093479"/>
            <a:chOff x="190550" y="1197545"/>
            <a:chExt cx="9145016" cy="109347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34"/>
            <a:stretch/>
          </p:blipFill>
          <p:spPr>
            <a:xfrm>
              <a:off x="190550" y="1197545"/>
              <a:ext cx="9145016" cy="1093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矩形 16"/>
            <p:cNvSpPr/>
            <p:nvPr/>
          </p:nvSpPr>
          <p:spPr>
            <a:xfrm>
              <a:off x="8975526" y="1504301"/>
              <a:ext cx="360040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231110" y="7358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程式下載</a:t>
            </a:r>
            <a:endParaRPr lang="zh-TW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262558" y="4369346"/>
            <a:ext cx="42045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點擊</a:t>
            </a:r>
            <a:r>
              <a:rPr lang="en-US" altLang="zh-TW" dirty="0" smtClean="0"/>
              <a:t>CoreMaker-01</a:t>
            </a:r>
            <a:r>
              <a:rPr lang="zh-TW" altLang="en-US" dirty="0" smtClean="0"/>
              <a:t>的按鍵</a:t>
            </a:r>
            <a:r>
              <a:rPr lang="en-US" altLang="zh-TW" dirty="0" smtClean="0"/>
              <a:t>2</a:t>
            </a:r>
            <a:r>
              <a:rPr lang="zh-TW" altLang="en-US" dirty="0" smtClean="0"/>
              <a:t>開始模型辨識，可從序列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埠</a:t>
            </a:r>
            <a:r>
              <a:rPr lang="zh-TW" altLang="en-US" dirty="0"/>
              <a:t>監控</a:t>
            </a:r>
            <a:r>
              <a:rPr lang="zh-TW" altLang="en-US" dirty="0" smtClean="0"/>
              <a:t>視窗觀看</a:t>
            </a:r>
            <a:endParaRPr lang="en-US" altLang="zh-TW" dirty="0" smtClean="0"/>
          </a:p>
          <a:p>
            <a:r>
              <a:rPr lang="en-US" altLang="zh-TW" dirty="0" smtClean="0"/>
              <a:t>CoreMaker-01</a:t>
            </a:r>
            <a:r>
              <a:rPr lang="zh-TW" altLang="en-US" dirty="0" smtClean="0"/>
              <a:t>回傳的數值，以及</a:t>
            </a:r>
            <a:endParaRPr lang="en-US" altLang="zh-TW" dirty="0" smtClean="0"/>
          </a:p>
          <a:p>
            <a:r>
              <a:rPr lang="zh-TW" altLang="en-US" dirty="0" smtClean="0"/>
              <a:t>目前馬達的狀態。</a:t>
            </a:r>
            <a:endParaRPr lang="zh-TW" altLang="en-US" dirty="0"/>
          </a:p>
        </p:txBody>
      </p:sp>
      <p:sp>
        <p:nvSpPr>
          <p:cNvPr id="11" name="向下箭號 10"/>
          <p:cNvSpPr/>
          <p:nvPr/>
        </p:nvSpPr>
        <p:spPr>
          <a:xfrm rot="10800000" flipH="1">
            <a:off x="2261217" y="2424545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4619840" y="4738605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91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3-7</a:t>
            </a:r>
            <a:r>
              <a:rPr lang="zh-TW" altLang="en-US" dirty="0"/>
              <a:t> </a:t>
            </a:r>
            <a:r>
              <a:rPr lang="en-US" altLang="zh-TW" dirty="0"/>
              <a:t>Arduino</a:t>
            </a:r>
            <a:r>
              <a:rPr lang="zh-TW" altLang="en-US" dirty="0"/>
              <a:t>程式下載和介紹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1253853"/>
            <a:ext cx="4320480" cy="4731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227163"/>
            <a:ext cx="4752528" cy="48324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5399514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</a:t>
            </a:r>
            <a:r>
              <a:rPr lang="zh-TW" altLang="en-US" sz="2400" b="1" dirty="0"/>
              <a:t>介紹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2511936" y="6177466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參數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291303" y="6107452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模型數值接收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4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3-7</a:t>
            </a:r>
            <a:r>
              <a:rPr lang="zh-TW" altLang="en-US" dirty="0"/>
              <a:t> </a:t>
            </a:r>
            <a:r>
              <a:rPr lang="en-US" altLang="zh-TW" dirty="0"/>
              <a:t>Arduino</a:t>
            </a:r>
            <a:r>
              <a:rPr lang="zh-TW" altLang="en-US" dirty="0"/>
              <a:t>程式下載和介紹</a:t>
            </a:r>
          </a:p>
        </p:txBody>
      </p:sp>
      <p:sp>
        <p:nvSpPr>
          <p:cNvPr id="9" name="矩形 8"/>
          <p:cNvSpPr/>
          <p:nvPr/>
        </p:nvSpPr>
        <p:spPr>
          <a:xfrm>
            <a:off x="5399514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</a:t>
            </a:r>
            <a:r>
              <a:rPr lang="zh-TW" altLang="en-US" sz="2400" b="1" dirty="0"/>
              <a:t>介紹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839225"/>
            <a:ext cx="5040560" cy="5641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839225"/>
            <a:ext cx="4752528" cy="5708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5476458" y="2573973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下雨情況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00028" y="4221882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非下雨情況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向下箭號 11"/>
          <p:cNvSpPr/>
          <p:nvPr/>
        </p:nvSpPr>
        <p:spPr>
          <a:xfrm rot="16200000">
            <a:off x="6052166" y="4598763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5400000" flipH="1">
            <a:off x="6052167" y="2894818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95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1-3.</a:t>
            </a:r>
            <a:r>
              <a:rPr lang="zh-TW" altLang="en-US" dirty="0"/>
              <a:t>案例</a:t>
            </a:r>
            <a:r>
              <a:rPr lang="zh-TW" altLang="en-US" dirty="0" smtClean="0"/>
              <a:t>示意圖</a:t>
            </a:r>
            <a:endParaRPr lang="zh-TW" altLang="en-US" dirty="0">
              <a:solidFill>
                <a:srgbClr val="888888"/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4511030" y="1601392"/>
            <a:ext cx="2408851" cy="3772618"/>
            <a:chOff x="4299647" y="1097336"/>
            <a:chExt cx="2408851" cy="3772618"/>
          </a:xfrm>
        </p:grpSpPr>
        <p:grpSp>
          <p:nvGrpSpPr>
            <p:cNvPr id="16" name="群組 15"/>
            <p:cNvGrpSpPr/>
            <p:nvPr/>
          </p:nvGrpSpPr>
          <p:grpSpPr>
            <a:xfrm>
              <a:off x="4299647" y="1097336"/>
              <a:ext cx="2408851" cy="3452079"/>
              <a:chOff x="4299647" y="1097336"/>
              <a:chExt cx="2408851" cy="3452079"/>
            </a:xfrm>
          </p:grpSpPr>
          <p:pic>
            <p:nvPicPr>
              <p:cNvPr id="43" name="圖片 4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299647" y="1512834"/>
                <a:ext cx="2408851" cy="3036581"/>
              </a:xfrm>
              <a:prstGeom prst="rect">
                <a:avLst/>
              </a:prstGeom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4485492" y="1097336"/>
                <a:ext cx="203716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CoreMaker-01</a:t>
                </a:r>
                <a:endParaRPr lang="zh-TW" altLang="en-US" b="1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4642298" y="446984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 smtClean="0">
                  <a:latin typeface="+mn-ea"/>
                </a:rPr>
                <a:t>模型輸入運算</a:t>
              </a:r>
              <a:endParaRPr lang="zh-TW" altLang="en-US" sz="2000" dirty="0">
                <a:latin typeface="+mn-ea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9017536" y="1171557"/>
            <a:ext cx="1986403" cy="1826189"/>
            <a:chOff x="7689122" y="1845618"/>
            <a:chExt cx="1986403" cy="1826189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122" y="2258752"/>
              <a:ext cx="1986403" cy="1413055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7756717" y="1845618"/>
              <a:ext cx="185121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Arduino Uno</a:t>
              </a:r>
              <a:endParaRPr lang="zh-TW" altLang="en-US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23" name="直線單箭頭接點 22"/>
          <p:cNvCxnSpPr/>
          <p:nvPr/>
        </p:nvCxnSpPr>
        <p:spPr>
          <a:xfrm>
            <a:off x="2552775" y="3310042"/>
            <a:ext cx="1670223" cy="1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2754761" y="3446344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聲音輸入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061990" y="1876523"/>
            <a:ext cx="1287866" cy="1692247"/>
            <a:chOff x="444146" y="2077803"/>
            <a:chExt cx="1906644" cy="250531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46" y="2077803"/>
              <a:ext cx="1906644" cy="1906644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691206" y="3990770"/>
              <a:ext cx="1412525" cy="592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下雨聲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061990" y="3892747"/>
            <a:ext cx="1288800" cy="1625279"/>
            <a:chOff x="438043" y="3671807"/>
            <a:chExt cx="1496805" cy="1887590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43" y="3671807"/>
              <a:ext cx="1496805" cy="1496805"/>
            </a:xfrm>
            <a:prstGeom prst="rect">
              <a:avLst/>
            </a:prstGeom>
          </p:spPr>
        </p:pic>
        <p:sp>
          <p:nvSpPr>
            <p:cNvPr id="28" name="文字方塊 27"/>
            <p:cNvSpPr txBox="1"/>
            <p:nvPr/>
          </p:nvSpPr>
          <p:spPr>
            <a:xfrm>
              <a:off x="709392" y="5159287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環境</a:t>
              </a:r>
              <a:r>
                <a:rPr lang="zh-TW" altLang="en-US" sz="20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聲</a:t>
              </a:r>
            </a:p>
          </p:txBody>
        </p:sp>
      </p:grpSp>
      <p:cxnSp>
        <p:nvCxnSpPr>
          <p:cNvPr id="30" name="直線單箭頭接點 29"/>
          <p:cNvCxnSpPr/>
          <p:nvPr/>
        </p:nvCxnSpPr>
        <p:spPr>
          <a:xfrm>
            <a:off x="7110256" y="2726264"/>
            <a:ext cx="1865270" cy="1"/>
          </a:xfrm>
          <a:prstGeom prst="straightConnector1">
            <a:avLst/>
          </a:prstGeom>
          <a:ln w="76200">
            <a:solidFill>
              <a:schemeClr val="accent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052295" y="2870280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模型結果輸出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0143468" y="4677977"/>
            <a:ext cx="8643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SG90</a:t>
            </a:r>
          </a:p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127654" y="3429794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訊號給予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9991697" y="3164389"/>
            <a:ext cx="19040" cy="1173672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8399462" y="4293890"/>
            <a:ext cx="2608406" cy="2063481"/>
            <a:chOff x="9047534" y="4293890"/>
            <a:chExt cx="2608406" cy="2063481"/>
          </a:xfrm>
        </p:grpSpPr>
        <p:grpSp>
          <p:nvGrpSpPr>
            <p:cNvPr id="9" name="群組 8"/>
            <p:cNvGrpSpPr/>
            <p:nvPr/>
          </p:nvGrpSpPr>
          <p:grpSpPr>
            <a:xfrm>
              <a:off x="9283527" y="4293890"/>
              <a:ext cx="2280437" cy="1727269"/>
              <a:chOff x="7679381" y="4299190"/>
              <a:chExt cx="2280437" cy="1727269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4" t="10362" r="20946" b="1790"/>
              <a:stretch/>
            </p:blipFill>
            <p:spPr>
              <a:xfrm flipH="1">
                <a:off x="7679381" y="4299190"/>
                <a:ext cx="2280437" cy="1667585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9119542" y="5867888"/>
                <a:ext cx="432048" cy="1585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7" name="文字方塊 46"/>
            <p:cNvSpPr txBox="1"/>
            <p:nvPr/>
          </p:nvSpPr>
          <p:spPr>
            <a:xfrm>
              <a:off x="9047534" y="5941873"/>
              <a:ext cx="260840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馬達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轉動模擬開關窗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41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60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</a:t>
            </a:r>
            <a:r>
              <a:rPr lang="zh-TW" altLang="en-US" dirty="0"/>
              <a:t>成果演示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774726" y="5806058"/>
            <a:ext cx="18758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演示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影片網址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2" b="19419"/>
          <a:stretch/>
        </p:blipFill>
        <p:spPr>
          <a:xfrm>
            <a:off x="2350790" y="1524000"/>
            <a:ext cx="8044543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9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61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附錄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34566" y="1485578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cmd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，輸入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i="1" dirty="0" err="1">
                <a:solidFill>
                  <a:srgbClr val="FF0000"/>
                </a:solidFill>
              </a:rPr>
              <a:t>git</a:t>
            </a:r>
            <a:r>
              <a:rPr lang="en-US" altLang="zh-TW" i="1" dirty="0">
                <a:solidFill>
                  <a:srgbClr val="FF0000"/>
                </a:solidFill>
              </a:rPr>
              <a:t> clone https://github.com/Denniscarry/CoreMaker-01_for_Rainy.git</a:t>
            </a:r>
            <a:endParaRPr lang="zh-TW" altLang="en-US" i="1" dirty="0" err="1" smtClean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" y="3487502"/>
            <a:ext cx="7075900" cy="2705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7679382" y="3861842"/>
            <a:ext cx="4064895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解壓縮後</a:t>
            </a:r>
            <a:r>
              <a:rPr lang="zh-TW" altLang="en-US" dirty="0" smtClean="0"/>
              <a:t>開啟，</a:t>
            </a:r>
            <a:endParaRPr lang="en-US" altLang="zh-TW" dirty="0" smtClean="0"/>
          </a:p>
          <a:p>
            <a:r>
              <a:rPr lang="en-US" altLang="zh-TW" dirty="0" smtClean="0"/>
              <a:t>Arduino_for_CoreMaker-01</a:t>
            </a:r>
            <a:r>
              <a:rPr lang="zh-TW" altLang="en-US" dirty="0" smtClean="0"/>
              <a:t>  </a:t>
            </a:r>
            <a:r>
              <a:rPr lang="en-US" altLang="zh-TW" dirty="0" smtClean="0"/>
              <a:t>→</a:t>
            </a:r>
          </a:p>
          <a:p>
            <a:r>
              <a:rPr lang="en-US" altLang="zh-TW" dirty="0" smtClean="0"/>
              <a:t>	Arduino</a:t>
            </a:r>
            <a:r>
              <a:rPr lang="zh-TW" altLang="en-US" dirty="0" smtClean="0"/>
              <a:t>程式</a:t>
            </a:r>
            <a:endParaRPr lang="en-US" altLang="zh-TW" dirty="0" smtClean="0"/>
          </a:p>
          <a:p>
            <a:r>
              <a:rPr lang="en-US" altLang="zh-TW" dirty="0"/>
              <a:t>CoreMaker-01 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   </a:t>
            </a:r>
            <a:r>
              <a:rPr lang="en-US" altLang="zh-TW" dirty="0" smtClean="0"/>
              <a:t>→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模型、</a:t>
            </a:r>
            <a:r>
              <a:rPr lang="en-US" altLang="zh-TW" dirty="0" smtClean="0"/>
              <a:t>bin</a:t>
            </a:r>
            <a:r>
              <a:rPr lang="zh-TW" altLang="en-US" dirty="0" smtClean="0"/>
              <a:t>檔等</a:t>
            </a:r>
            <a:r>
              <a:rPr lang="zh-TW" altLang="en-US" dirty="0"/>
              <a:t>相關</a:t>
            </a:r>
            <a:r>
              <a:rPr lang="zh-TW" altLang="en-US" dirty="0" smtClean="0"/>
              <a:t>檔案</a:t>
            </a:r>
            <a:endParaRPr lang="en-US" altLang="zh-TW" dirty="0"/>
          </a:p>
          <a:p>
            <a:r>
              <a:rPr lang="zh-TW" altLang="en-US" dirty="0" smtClean="0"/>
              <a:t>範例音檔  </a:t>
            </a:r>
            <a:r>
              <a:rPr lang="en-US" altLang="zh-TW" dirty="0" smtClean="0"/>
              <a:t>→</a:t>
            </a:r>
          </a:p>
          <a:p>
            <a:r>
              <a:rPr lang="en-US" altLang="zh-TW" dirty="0"/>
              <a:t>	</a:t>
            </a:r>
            <a:r>
              <a:rPr lang="zh-TW" altLang="en-US" dirty="0" smtClean="0"/>
              <a:t>測試檔以及網址</a:t>
            </a:r>
            <a:endParaRPr lang="en-US" altLang="zh-TW" dirty="0" smtClean="0"/>
          </a:p>
        </p:txBody>
      </p:sp>
      <p:grpSp>
        <p:nvGrpSpPr>
          <p:cNvPr id="6" name="群組 5"/>
          <p:cNvGrpSpPr/>
          <p:nvPr/>
        </p:nvGrpSpPr>
        <p:grpSpPr>
          <a:xfrm>
            <a:off x="5375126" y="1096759"/>
            <a:ext cx="6493499" cy="2073783"/>
            <a:chOff x="5375126" y="1096759"/>
            <a:chExt cx="6493499" cy="207378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126" y="1096759"/>
              <a:ext cx="6493499" cy="2073783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6527254" y="1773610"/>
              <a:ext cx="5217023" cy="3235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308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62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附錄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78" y="981522"/>
            <a:ext cx="7075900" cy="2705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3861842"/>
            <a:ext cx="7075900" cy="2705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-25474" y="1229074"/>
            <a:ext cx="5053948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 code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Bin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已編譯韌體 </a:t>
            </a:r>
            <a:r>
              <a:rPr lang="en-US" altLang="zh-TW" dirty="0"/>
              <a:t>→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燒錄好的韌體，可直接燒錄使用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模型 </a:t>
            </a:r>
            <a:r>
              <a:rPr lang="en-US" altLang="zh-TW" dirty="0"/>
              <a:t>→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建置好的模型，替換原始檔案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 code </a:t>
            </a:r>
            <a:r>
              <a:rPr lang="en-US" altLang="zh-TW" dirty="0"/>
              <a:t>→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已修改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的程式，替換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原始檔案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00613" y="4421063"/>
            <a:ext cx="44037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範例音檔資料夾包括</a:t>
            </a:r>
            <a:r>
              <a:rPr lang="en-US" altLang="zh-TW" dirty="0" smtClean="0"/>
              <a:t>:</a:t>
            </a:r>
          </a:p>
          <a:p>
            <a:r>
              <a:rPr lang="zh-TW" altLang="en-US" dirty="0"/>
              <a:t>下雨以及非下雨聲的音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以街道的聲音當作</a:t>
            </a:r>
            <a:r>
              <a:rPr lang="zh-TW" altLang="en-US" dirty="0"/>
              <a:t>非</a:t>
            </a:r>
            <a:r>
              <a:rPr lang="zh-TW" altLang="en-US" dirty="0" smtClean="0"/>
              <a:t>下雨聲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，以及</a:t>
            </a:r>
            <a:endParaRPr lang="en-US" altLang="zh-TW" dirty="0" smtClean="0"/>
          </a:p>
          <a:p>
            <a:r>
              <a:rPr lang="zh-TW" altLang="en-US" dirty="0"/>
              <a:t>音檔的來源</a:t>
            </a:r>
            <a:r>
              <a:rPr lang="zh-TW" altLang="en-US" dirty="0" smtClean="0"/>
              <a:t>網址。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5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655234" y="2997646"/>
            <a:ext cx="2879945" cy="72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  <p:pic>
        <p:nvPicPr>
          <p:cNvPr id="3" name="Picture 2" descr="D:\參與專案\FY107 晶片設計與半導體計畫\內部工作規劃\智造基地Logo\物聯網智造基地_logo完稿_ot-0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5" y="3645868"/>
            <a:ext cx="2532448" cy="6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0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9300" y="216074"/>
            <a:ext cx="10186674" cy="764881"/>
          </a:xfrm>
        </p:spPr>
        <p:txBody>
          <a:bodyPr/>
          <a:lstStyle/>
          <a:p>
            <a:r>
              <a:rPr lang="zh-TW" altLang="en-US" dirty="0" smtClean="0"/>
              <a:t>第</a:t>
            </a:r>
            <a:r>
              <a:rPr lang="zh-TW" altLang="en-US" dirty="0"/>
              <a:t>二</a:t>
            </a:r>
            <a:r>
              <a:rPr lang="zh-TW" altLang="en-US" dirty="0" smtClean="0"/>
              <a:t>章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硬體</a:t>
            </a:r>
            <a:r>
              <a:rPr lang="zh-TW" altLang="en-US" dirty="0" smtClean="0"/>
              <a:t>介紹</a:t>
            </a:r>
            <a:endParaRPr lang="zh-TW" altLang="en-US" dirty="0">
              <a:solidFill>
                <a:srgbClr val="888888"/>
              </a:solidFill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6814">
            <a:off x="1848004" y="4332642"/>
            <a:ext cx="1278220" cy="1278682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6404" flipH="1">
            <a:off x="1883105" y="3071311"/>
            <a:ext cx="762715" cy="7629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51244" y="2300135"/>
            <a:ext cx="5187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2-2. CoreMaker-01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感測器位置 腳位</a:t>
            </a:r>
          </a:p>
        </p:txBody>
      </p:sp>
      <p:sp>
        <p:nvSpPr>
          <p:cNvPr id="8" name="矩形 7"/>
          <p:cNvSpPr/>
          <p:nvPr/>
        </p:nvSpPr>
        <p:spPr>
          <a:xfrm>
            <a:off x="4151243" y="3043117"/>
            <a:ext cx="2667371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2-3.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範例所需材料</a:t>
            </a:r>
          </a:p>
        </p:txBody>
      </p:sp>
      <p:sp>
        <p:nvSpPr>
          <p:cNvPr id="9" name="矩形 8"/>
          <p:cNvSpPr/>
          <p:nvPr/>
        </p:nvSpPr>
        <p:spPr>
          <a:xfrm>
            <a:off x="4151243" y="3786206"/>
            <a:ext cx="2667371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2-4.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外接元件介紹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31739" y="4529295"/>
            <a:ext cx="2359634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2-5.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電路接線圖</a:t>
            </a:r>
          </a:p>
        </p:txBody>
      </p:sp>
      <p:sp>
        <p:nvSpPr>
          <p:cNvPr id="11" name="矩形 10"/>
          <p:cNvSpPr/>
          <p:nvPr/>
        </p:nvSpPr>
        <p:spPr>
          <a:xfrm>
            <a:off x="4131739" y="5272385"/>
            <a:ext cx="5033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2-6. CoreMaker-01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與元件說明</a:t>
            </a:r>
          </a:p>
        </p:txBody>
      </p:sp>
      <p:sp>
        <p:nvSpPr>
          <p:cNvPr id="12" name="矩形 11"/>
          <p:cNvSpPr/>
          <p:nvPr/>
        </p:nvSpPr>
        <p:spPr>
          <a:xfrm>
            <a:off x="4151244" y="1557153"/>
            <a:ext cx="5404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2-1. CoreMaker-01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開發板簡介</a:t>
            </a:r>
          </a:p>
        </p:txBody>
      </p:sp>
    </p:spTree>
    <p:extLst>
      <p:ext uri="{BB962C8B-B14F-4D97-AF65-F5344CB8AC3E}">
        <p14:creationId xmlns:p14="http://schemas.microsoft.com/office/powerpoint/2010/main" val="19154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Z" altLang="zh-TW" dirty="0"/>
              <a:t>2-1. CoreMaker-01 </a:t>
            </a:r>
            <a:r>
              <a:rPr lang="zh-TW" altLang="en-US" dirty="0" smtClean="0"/>
              <a:t>國產</a:t>
            </a:r>
            <a:r>
              <a:rPr lang="en-BZ" altLang="zh-TW" dirty="0"/>
              <a:t>IC</a:t>
            </a:r>
            <a:r>
              <a:rPr lang="zh-TW" altLang="en-US" dirty="0"/>
              <a:t>開發板簡介</a:t>
            </a:r>
          </a:p>
        </p:txBody>
      </p:sp>
      <p:sp>
        <p:nvSpPr>
          <p:cNvPr id="5" name="矩形 4"/>
          <p:cNvSpPr/>
          <p:nvPr/>
        </p:nvSpPr>
        <p:spPr>
          <a:xfrm>
            <a:off x="4860202" y="1232670"/>
            <a:ext cx="6551875" cy="501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尺寸 </a:t>
            </a:r>
            <a:r>
              <a:rPr lang="en-BZ" altLang="zh-TW" sz="2400" dirty="0" smtClean="0">
                <a:latin typeface="+mn-ea"/>
              </a:rPr>
              <a:t>56mm(H) </a:t>
            </a:r>
            <a:r>
              <a:rPr lang="en-BZ" altLang="zh-TW" sz="2400" dirty="0">
                <a:latin typeface="+mn-ea"/>
              </a:rPr>
              <a:t>x </a:t>
            </a:r>
            <a:r>
              <a:rPr lang="en-BZ" altLang="zh-TW" sz="2400" dirty="0" smtClean="0">
                <a:latin typeface="+mn-ea"/>
              </a:rPr>
              <a:t>45mm(W)</a:t>
            </a:r>
            <a:endParaRPr lang="en-US" altLang="zh-TW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使用 </a:t>
            </a:r>
            <a:r>
              <a:rPr lang="en-US" altLang="zh-TW" sz="2400" dirty="0" err="1" smtClean="0">
                <a:latin typeface="+mn-ea"/>
              </a:rPr>
              <a:t>Nuvoton</a:t>
            </a:r>
            <a:r>
              <a:rPr lang="en-US" altLang="zh-TW" sz="2400" dirty="0" smtClean="0">
                <a:latin typeface="+mn-ea"/>
              </a:rPr>
              <a:t> </a:t>
            </a:r>
            <a:r>
              <a:rPr lang="en-US" altLang="zh-TW" sz="2400" dirty="0" smtClean="0"/>
              <a:t>M484SIDAE</a:t>
            </a:r>
            <a:r>
              <a:rPr lang="zh-TW" altLang="en-US" sz="2400" dirty="0" smtClean="0">
                <a:latin typeface="+mn-ea"/>
              </a:rPr>
              <a:t>晶片</a:t>
            </a:r>
            <a:r>
              <a:rPr lang="en-US" altLang="zh-TW" sz="2400" dirty="0">
                <a:latin typeface="+mn-ea"/>
              </a:rPr>
              <a:t>(Arm® Cortex®-</a:t>
            </a:r>
            <a:r>
              <a:rPr lang="en-US" altLang="zh-TW" sz="2400" dirty="0" smtClean="0">
                <a:latin typeface="+mn-ea"/>
              </a:rPr>
              <a:t>M4F)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最高 </a:t>
            </a:r>
            <a:r>
              <a:rPr lang="en-BZ" altLang="zh-TW" sz="2400" dirty="0" smtClean="0">
                <a:latin typeface="+mn-ea"/>
              </a:rPr>
              <a:t>192MHz</a:t>
            </a:r>
            <a:r>
              <a:rPr lang="zh-TW" altLang="en-US" sz="2400" dirty="0" smtClean="0">
                <a:latin typeface="+mn-ea"/>
              </a:rPr>
              <a:t> 處理器時脈</a:t>
            </a:r>
            <a:r>
              <a:rPr lang="en-BZ" altLang="zh-TW" sz="2400" dirty="0" smtClean="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提供完整</a:t>
            </a:r>
            <a:r>
              <a:rPr lang="zh-TW" altLang="en-US" sz="2400" dirty="0"/>
              <a:t>開</a:t>
            </a:r>
            <a:r>
              <a:rPr lang="zh-TW" altLang="en-US" sz="2400" dirty="0" smtClean="0"/>
              <a:t>發包</a:t>
            </a:r>
            <a:r>
              <a:rPr lang="zh-TW" altLang="en-US" sz="2400" dirty="0"/>
              <a:t>及文件</a:t>
            </a:r>
            <a:endParaRPr lang="en-US" altLang="zh-TW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支援</a:t>
            </a:r>
            <a:r>
              <a:rPr lang="en-US" altLang="zh-TW" sz="2400" dirty="0" smtClean="0">
                <a:latin typeface="+mn-ea"/>
              </a:rPr>
              <a:t>I2C</a:t>
            </a:r>
            <a:r>
              <a:rPr lang="zh-TW" altLang="en-US" sz="2400" dirty="0" smtClean="0">
                <a:latin typeface="+mn-ea"/>
              </a:rPr>
              <a:t>、 </a:t>
            </a:r>
            <a:r>
              <a:rPr lang="en-US" altLang="zh-TW" sz="2400" dirty="0">
                <a:latin typeface="+mn-ea"/>
              </a:rPr>
              <a:t>UART</a:t>
            </a:r>
            <a:r>
              <a:rPr lang="zh-TW" altLang="en-US" sz="2400" dirty="0">
                <a:latin typeface="+mn-ea"/>
              </a:rPr>
              <a:t>、</a:t>
            </a:r>
            <a:r>
              <a:rPr lang="en-US" altLang="zh-TW" sz="2400" dirty="0" smtClean="0">
                <a:latin typeface="+mn-ea"/>
              </a:rPr>
              <a:t>SPI</a:t>
            </a:r>
            <a:r>
              <a:rPr lang="zh-TW" altLang="en-US" sz="2400" dirty="0" smtClean="0">
                <a:latin typeface="+mn-ea"/>
              </a:rPr>
              <a:t>、</a:t>
            </a:r>
            <a:r>
              <a:rPr lang="en-US" altLang="zh-TW" sz="2400" dirty="0" smtClean="0">
                <a:latin typeface="+mn-ea"/>
              </a:rPr>
              <a:t>USB</a:t>
            </a:r>
            <a:r>
              <a:rPr lang="zh-TW" altLang="en-US" sz="2400" dirty="0" smtClean="0">
                <a:latin typeface="+mn-ea"/>
              </a:rPr>
              <a:t>、</a:t>
            </a:r>
            <a:r>
              <a:rPr lang="en-US" altLang="zh-TW" sz="2400" dirty="0" smtClean="0">
                <a:latin typeface="+mn-ea"/>
              </a:rPr>
              <a:t>SD</a:t>
            </a:r>
            <a:r>
              <a:rPr lang="zh-TW" altLang="en-US" sz="2400" dirty="0" smtClean="0">
                <a:latin typeface="+mn-ea"/>
              </a:rPr>
              <a:t>介面傳輸</a:t>
            </a:r>
            <a:endParaRPr lang="en-US" altLang="zh-TW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Z" altLang="zh-TW" sz="2400" dirty="0" err="1">
                <a:latin typeface="+mn-ea"/>
              </a:rPr>
              <a:t>microUSB</a:t>
            </a:r>
            <a:r>
              <a:rPr lang="en-BZ" altLang="zh-TW" sz="2400" dirty="0">
                <a:latin typeface="+mn-ea"/>
              </a:rPr>
              <a:t> </a:t>
            </a:r>
            <a:r>
              <a:rPr lang="zh-TW" altLang="en-US" sz="2400" dirty="0">
                <a:latin typeface="+mn-ea"/>
              </a:rPr>
              <a:t>接</a:t>
            </a:r>
            <a:r>
              <a:rPr lang="zh-TW" altLang="en-US" sz="2400" dirty="0" smtClean="0">
                <a:latin typeface="+mn-ea"/>
              </a:rPr>
              <a:t>頭用來與</a:t>
            </a:r>
            <a:r>
              <a:rPr lang="zh-TW" altLang="en-US" sz="2400" dirty="0">
                <a:latin typeface="+mn-ea"/>
              </a:rPr>
              <a:t>電腦進行序列</a:t>
            </a:r>
            <a:r>
              <a:rPr lang="zh-TW" altLang="en-US" sz="2400" dirty="0" smtClean="0">
                <a:latin typeface="+mn-ea"/>
              </a:rPr>
              <a:t>通訊以及</a:t>
            </a:r>
            <a:endParaRPr lang="en-US" altLang="zh-TW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</a:rPr>
              <a:t> </a:t>
            </a:r>
            <a:r>
              <a:rPr lang="zh-TW" altLang="en-US" sz="2400" dirty="0" smtClean="0">
                <a:latin typeface="+mn-ea"/>
              </a:rPr>
              <a:t>   接受外部供電給</a:t>
            </a:r>
            <a:r>
              <a:rPr lang="en-BZ" altLang="zh-TW" sz="2400" dirty="0"/>
              <a:t>CoreMaker-01</a:t>
            </a:r>
            <a:endParaRPr lang="en-US" altLang="zh-TW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可應用</a:t>
            </a:r>
            <a:r>
              <a:rPr lang="en-US" altLang="zh-TW" sz="2400" dirty="0" err="1" smtClean="0">
                <a:latin typeface="+mn-ea"/>
              </a:rPr>
              <a:t>SensiML</a:t>
            </a:r>
            <a:r>
              <a:rPr lang="zh-TW" altLang="en-US" sz="2400" dirty="0" smtClean="0">
                <a:latin typeface="+mn-ea"/>
              </a:rPr>
              <a:t>作為機器學習的模型開發平台</a:t>
            </a:r>
            <a:endParaRPr lang="zh-TW" altLang="en-US" sz="2400" dirty="0"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302" y="1629594"/>
            <a:ext cx="3344955" cy="42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Z" altLang="zh-TW" dirty="0"/>
              <a:t>2-2. </a:t>
            </a:r>
            <a:r>
              <a:rPr lang="en-BZ" altLang="zh-TW" dirty="0" smtClean="0"/>
              <a:t>CoreMaker-01</a:t>
            </a:r>
            <a:r>
              <a:rPr lang="zh-TW" altLang="en-US" dirty="0" smtClean="0"/>
              <a:t> 感</a:t>
            </a:r>
            <a:r>
              <a:rPr lang="zh-TW" altLang="en-US" dirty="0"/>
              <a:t>測器位置 </a:t>
            </a:r>
            <a:r>
              <a:rPr lang="zh-TW" altLang="en-US" dirty="0" smtClean="0"/>
              <a:t>腳位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7679382" y="1667880"/>
            <a:ext cx="38164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感測器</a:t>
            </a:r>
            <a:r>
              <a:rPr lang="zh-TW" altLang="en-US" dirty="0" smtClean="0"/>
              <a:t>元件                   </a:t>
            </a:r>
            <a:r>
              <a:rPr lang="en-US" altLang="zh-TW" dirty="0" smtClean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麥克風</a:t>
            </a:r>
            <a:r>
              <a:rPr lang="en-US" altLang="zh-TW" dirty="0" smtClean="0"/>
              <a:t>(</a:t>
            </a:r>
            <a:r>
              <a:rPr lang="fr-FR" altLang="zh-TW" dirty="0" smtClean="0"/>
              <a:t>SPU0410LR5H-QB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磁力計</a:t>
            </a:r>
            <a:r>
              <a:rPr lang="en-US" altLang="zh-TW" dirty="0" smtClean="0"/>
              <a:t>(</a:t>
            </a:r>
            <a:r>
              <a:rPr lang="fr-FR" altLang="zh-TW" dirty="0" smtClean="0"/>
              <a:t>GMC306A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           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壓力計</a:t>
            </a:r>
            <a:r>
              <a:rPr lang="en-US" altLang="zh-TW" dirty="0" smtClean="0"/>
              <a:t>(</a:t>
            </a:r>
            <a:r>
              <a:rPr lang="fr-FR" altLang="zh-TW" dirty="0" smtClean="0"/>
              <a:t>GMP10</a:t>
            </a:r>
            <a:r>
              <a:rPr lang="en-US" altLang="zh-TW" dirty="0" smtClean="0"/>
              <a:t>2)</a:t>
            </a:r>
            <a:r>
              <a:rPr lang="zh-TW" altLang="en-US" dirty="0" smtClean="0"/>
              <a:t> 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環境感測</a:t>
            </a:r>
            <a:r>
              <a:rPr lang="zh-TW" altLang="en-US" dirty="0" smtClean="0"/>
              <a:t>器</a:t>
            </a:r>
            <a:r>
              <a:rPr lang="en-US" altLang="zh-TW" dirty="0" smtClean="0"/>
              <a:t>(</a:t>
            </a:r>
            <a:r>
              <a:rPr lang="fr-FR" altLang="zh-TW" dirty="0" smtClean="0"/>
              <a:t>BME680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  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加</a:t>
            </a:r>
            <a:r>
              <a:rPr lang="zh-TW" altLang="en-US" dirty="0" smtClean="0"/>
              <a:t>速度計</a:t>
            </a:r>
            <a:r>
              <a:rPr lang="en-US" altLang="zh-TW" dirty="0" smtClean="0"/>
              <a:t>(</a:t>
            </a:r>
            <a:r>
              <a:rPr lang="fr-FR" altLang="zh-TW" dirty="0" smtClean="0"/>
              <a:t>KX122-103</a:t>
            </a:r>
            <a:r>
              <a:rPr lang="en-US" altLang="zh-TW" dirty="0"/>
              <a:t>) </a:t>
            </a:r>
            <a:endParaRPr lang="en-US" altLang="zh-TW" dirty="0" smtClean="0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2473"/>
              </p:ext>
            </p:extLst>
          </p:nvPr>
        </p:nvGraphicFramePr>
        <p:xfrm>
          <a:off x="461416" y="3362187"/>
          <a:ext cx="1313310" cy="22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7770"/>
                <a:gridCol w="437770"/>
                <a:gridCol w="437770"/>
              </a:tblGrid>
              <a:tr h="2041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zh-TW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RX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TX</a:t>
                      </a:r>
                      <a:endParaRPr lang="zh-TW" altLang="en-US" sz="9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34074"/>
              </p:ext>
            </p:extLst>
          </p:nvPr>
        </p:nvGraphicFramePr>
        <p:xfrm>
          <a:off x="514586" y="4293890"/>
          <a:ext cx="72008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Boost_EN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zh-TW" alt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58" name="群組 57"/>
          <p:cNvGrpSpPr/>
          <p:nvPr/>
        </p:nvGrpSpPr>
        <p:grpSpPr>
          <a:xfrm>
            <a:off x="2350790" y="693490"/>
            <a:ext cx="5472608" cy="5831703"/>
            <a:chOff x="2787994" y="837506"/>
            <a:chExt cx="5472608" cy="5759695"/>
          </a:xfrm>
        </p:grpSpPr>
        <p:pic>
          <p:nvPicPr>
            <p:cNvPr id="44" name="Picture 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7FCC33F8-3D29-C479-085A-598D8B397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994" y="837506"/>
              <a:ext cx="5472608" cy="575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群組 56"/>
            <p:cNvGrpSpPr/>
            <p:nvPr/>
          </p:nvGrpSpPr>
          <p:grpSpPr>
            <a:xfrm>
              <a:off x="5231110" y="862708"/>
              <a:ext cx="1296144" cy="1709220"/>
              <a:chOff x="2494806" y="1000494"/>
              <a:chExt cx="1296144" cy="1709220"/>
            </a:xfrm>
          </p:grpSpPr>
          <p:sp>
            <p:nvSpPr>
              <p:cNvPr id="49" name="文字方塊 48"/>
              <p:cNvSpPr txBox="1"/>
              <p:nvPr/>
            </p:nvSpPr>
            <p:spPr>
              <a:xfrm>
                <a:off x="2494806" y="1000494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dirty="0" smtClean="0">
                    <a:solidFill>
                      <a:srgbClr val="FF0000"/>
                    </a:solidFill>
                  </a:rPr>
                  <a:t>sw</a:t>
                </a:r>
                <a:r>
                  <a:rPr lang="en-US" altLang="zh-TW" sz="1400" dirty="0" smtClean="0">
                    <a:solidFill>
                      <a:srgbClr val="FF0000"/>
                    </a:solidFill>
                  </a:rPr>
                  <a:t>3</a:t>
                </a:r>
                <a:endParaRPr lang="zh-TW" altLang="en-US" sz="1800" dirty="0" err="1" smtClean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1" name="直線接點 50"/>
              <p:cNvCxnSpPr/>
              <p:nvPr/>
            </p:nvCxnSpPr>
            <p:spPr>
              <a:xfrm>
                <a:off x="2782838" y="1341562"/>
                <a:ext cx="0" cy="136815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矩形 55"/>
          <p:cNvSpPr/>
          <p:nvPr/>
        </p:nvSpPr>
        <p:spPr>
          <a:xfrm>
            <a:off x="-25474" y="2191535"/>
            <a:ext cx="180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接口</a:t>
            </a: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Z" altLang="zh-TW" dirty="0" err="1">
                <a:latin typeface="+mn-ea"/>
              </a:rPr>
              <a:t>microUSB</a:t>
            </a:r>
            <a:endParaRPr lang="en-BZ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+mn-ea"/>
              </a:rPr>
              <a:t>UART</a:t>
            </a:r>
          </a:p>
          <a:p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外接電池</a:t>
            </a:r>
            <a:endParaRPr lang="en-US" altLang="zh-TW" dirty="0"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1420603" y="1667880"/>
            <a:ext cx="72327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代號</a:t>
            </a:r>
            <a:endParaRPr lang="en-US" altLang="zh-TW" dirty="0" smtClean="0"/>
          </a:p>
          <a:p>
            <a:r>
              <a:rPr lang="en-US" altLang="zh-TW" dirty="0" smtClean="0"/>
              <a:t> U1</a:t>
            </a:r>
          </a:p>
          <a:p>
            <a:r>
              <a:rPr lang="en-US" altLang="zh-TW" dirty="0" smtClean="0"/>
              <a:t> U3</a:t>
            </a:r>
          </a:p>
          <a:p>
            <a:r>
              <a:rPr lang="en-US" altLang="zh-TW" dirty="0" smtClean="0"/>
              <a:t> U4</a:t>
            </a:r>
          </a:p>
          <a:p>
            <a:r>
              <a:rPr lang="en-US" altLang="zh-TW" dirty="0" smtClean="0"/>
              <a:t> U5</a:t>
            </a:r>
          </a:p>
          <a:p>
            <a:r>
              <a:rPr lang="en-US" altLang="zh-TW" dirty="0" smtClean="0"/>
              <a:t> U6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0089653" y="4441119"/>
            <a:ext cx="84350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代號</a:t>
            </a:r>
            <a:endParaRPr lang="en-US" altLang="zh-TW" dirty="0" smtClean="0"/>
          </a:p>
          <a:p>
            <a:r>
              <a:rPr lang="en-US" altLang="zh-TW" dirty="0" smtClean="0"/>
              <a:t> SW1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SW2</a:t>
            </a:r>
          </a:p>
          <a:p>
            <a:r>
              <a:rPr lang="en-US" altLang="zh-TW" dirty="0"/>
              <a:t> SW3</a:t>
            </a:r>
            <a:endParaRPr lang="en-US" altLang="zh-TW" dirty="0" smtClean="0"/>
          </a:p>
        </p:txBody>
      </p:sp>
      <p:sp>
        <p:nvSpPr>
          <p:cNvPr id="62" name="矩形 61"/>
          <p:cNvSpPr/>
          <p:nvPr/>
        </p:nvSpPr>
        <p:spPr>
          <a:xfrm>
            <a:off x="7895406" y="4437906"/>
            <a:ext cx="21602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按鈕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重置按鈕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用戶按鈕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感測器撥扭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1771531" y="2191535"/>
            <a:ext cx="7232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代號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J4</a:t>
            </a:r>
          </a:p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J8</a:t>
            </a:r>
          </a:p>
          <a:p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J5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47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20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資策會2022簡報範本_16比9.pptx" id="{301383BA-74C0-4BEE-B6F6-2C56564E3ED0}" vid="{3722B12D-4C3C-4A7C-9484-ECAEC5F6FF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11220</TotalTime>
  <Words>2530</Words>
  <Application>Microsoft Office PowerPoint</Application>
  <PresentationFormat>自訂</PresentationFormat>
  <Paragraphs>543</Paragraphs>
  <Slides>63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4" baseType="lpstr">
      <vt:lpstr>2020簡報範本_light</vt:lpstr>
      <vt:lpstr>CoreMaker-01 雨天自動關窗模擬</vt:lpstr>
      <vt:lpstr>大綱</vt:lpstr>
      <vt:lpstr>第一章  概述</vt:lpstr>
      <vt:lpstr>1-1.文件說明</vt:lpstr>
      <vt:lpstr>1-2. 情境應用概述</vt:lpstr>
      <vt:lpstr>1-3.案例示意圖</vt:lpstr>
      <vt:lpstr>第二章  硬體介紹</vt:lpstr>
      <vt:lpstr>2-1. CoreMaker-01 國產IC開發板簡介</vt:lpstr>
      <vt:lpstr>2-2. CoreMaker-01 感測器位置 腳位</vt:lpstr>
      <vt:lpstr>2-3. 範例所需材料</vt:lpstr>
      <vt:lpstr>2-4-3. SG90 360度連續旋轉舵機介紹</vt:lpstr>
      <vt:lpstr>2-5. 電路接線圖</vt:lpstr>
      <vt:lpstr>2-6. CoreMaker-01腳位與元件說明</vt:lpstr>
      <vt:lpstr>第三章  開發流程說明</vt:lpstr>
      <vt:lpstr>PowerPoint 簡報</vt:lpstr>
      <vt:lpstr>PowerPoint 簡報</vt:lpstr>
      <vt:lpstr>3-1 架設開發環境</vt:lpstr>
      <vt:lpstr>3-1 架設開發環境</vt:lpstr>
      <vt:lpstr>3-1 架設開發環境</vt:lpstr>
      <vt:lpstr>3-2 CoreMaker-01 程式修改</vt:lpstr>
      <vt:lpstr>3-2 CoreMaker-01 程式修改</vt:lpstr>
      <vt:lpstr>3-3 編譯與燒錄</vt:lpstr>
      <vt:lpstr>3-3 編譯與燒錄</vt:lpstr>
      <vt:lpstr>3-3 編譯與燒錄</vt:lpstr>
      <vt:lpstr>3-3 編譯與燒錄</vt:lpstr>
      <vt:lpstr>3-3 編譯與燒錄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3-5 資料標註</vt:lpstr>
      <vt:lpstr>3-5 資料標註</vt:lpstr>
      <vt:lpstr>3-5 資料標註</vt:lpstr>
      <vt:lpstr>3-5 資料標註</vt:lpstr>
      <vt:lpstr>3-5 資料標註</vt:lpstr>
      <vt:lpstr>3-5 資料標註</vt:lpstr>
      <vt:lpstr>3-5 資料標註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PowerPoint 簡報</vt:lpstr>
      <vt:lpstr>3-7 Arduino程式下載和介紹</vt:lpstr>
      <vt:lpstr>3-7 Arduino程式下載和介紹</vt:lpstr>
      <vt:lpstr>3-7 Arduino程式下載和介紹</vt:lpstr>
      <vt:lpstr>3-7 Arduino程式下載和介紹</vt:lpstr>
      <vt:lpstr>3-7 Arduino程式下載和介紹</vt:lpstr>
      <vt:lpstr>4.成果演示</vt:lpstr>
      <vt:lpstr>附錄</vt:lpstr>
      <vt:lpstr>附錄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CoreMaker-01 雨天自動關窗模擬</dc:title>
  <dc:creator>dennis</dc:creator>
  <cp:lastModifiedBy>886927398922</cp:lastModifiedBy>
  <cp:revision>245</cp:revision>
  <dcterms:created xsi:type="dcterms:W3CDTF">2022-07-07T12:03:54Z</dcterms:created>
  <dcterms:modified xsi:type="dcterms:W3CDTF">2022-08-16T08:24:37Z</dcterms:modified>
</cp:coreProperties>
</file>